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30275213" cy="42811700"/>
  <p:notesSz cx="6858000" cy="9144000"/>
  <p:defaultTextStyle>
    <a:defPPr>
      <a:defRPr lang="ja-JP"/>
    </a:defPPr>
    <a:lvl1pPr marL="0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051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101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152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203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0253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8304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6355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4406" algn="l" defTabSz="208805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493"/>
    <a:srgbClr val="521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4764"/>
  </p:normalViewPr>
  <p:slideViewPr>
    <p:cSldViewPr snapToGrid="0" snapToObjects="1">
      <p:cViewPr>
        <p:scale>
          <a:sx n="49" d="100"/>
          <a:sy n="49" d="100"/>
        </p:scale>
        <p:origin x="5152" y="-3224"/>
      </p:cViewPr>
      <p:guideLst>
        <p:guide orient="horz" pos="13484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1" y="13299379"/>
            <a:ext cx="25733931" cy="917676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2" y="24259963"/>
            <a:ext cx="21192649" cy="109407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2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67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55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2919468" y="12803873"/>
            <a:ext cx="38143616" cy="27274620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478115" y="12803873"/>
            <a:ext cx="113936768" cy="27274620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42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0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3" y="27510485"/>
            <a:ext cx="25733931" cy="850287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533" y="18145428"/>
            <a:ext cx="25733931" cy="9365056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05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10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15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20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25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30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635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440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73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478113" y="74583531"/>
            <a:ext cx="76040190" cy="21096654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5022892" y="74583531"/>
            <a:ext cx="76040194" cy="21096654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583085"/>
            <a:ext cx="13376810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51" indent="0">
              <a:buNone/>
              <a:defRPr sz="9100" b="1"/>
            </a:lvl2pPr>
            <a:lvl3pPr marL="4176101" indent="0">
              <a:buNone/>
              <a:defRPr sz="8200" b="1"/>
            </a:lvl3pPr>
            <a:lvl4pPr marL="6264152" indent="0">
              <a:buNone/>
              <a:defRPr sz="7300" b="1"/>
            </a:lvl4pPr>
            <a:lvl5pPr marL="8352203" indent="0">
              <a:buNone/>
              <a:defRPr sz="7300" b="1"/>
            </a:lvl5pPr>
            <a:lvl6pPr marL="10440253" indent="0">
              <a:buNone/>
              <a:defRPr sz="7300" b="1"/>
            </a:lvl6pPr>
            <a:lvl7pPr marL="12528304" indent="0">
              <a:buNone/>
              <a:defRPr sz="7300" b="1"/>
            </a:lvl7pPr>
            <a:lvl8pPr marL="14616355" indent="0">
              <a:buNone/>
              <a:defRPr sz="7300" b="1"/>
            </a:lvl8pPr>
            <a:lvl9pPr marL="16704406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761" y="13576859"/>
            <a:ext cx="13376810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79389" y="9583085"/>
            <a:ext cx="13382065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51" indent="0">
              <a:buNone/>
              <a:defRPr sz="9100" b="1"/>
            </a:lvl2pPr>
            <a:lvl3pPr marL="4176101" indent="0">
              <a:buNone/>
              <a:defRPr sz="8200" b="1"/>
            </a:lvl3pPr>
            <a:lvl4pPr marL="6264152" indent="0">
              <a:buNone/>
              <a:defRPr sz="7300" b="1"/>
            </a:lvl4pPr>
            <a:lvl5pPr marL="8352203" indent="0">
              <a:buNone/>
              <a:defRPr sz="7300" b="1"/>
            </a:lvl5pPr>
            <a:lvl6pPr marL="10440253" indent="0">
              <a:buNone/>
              <a:defRPr sz="7300" b="1"/>
            </a:lvl6pPr>
            <a:lvl7pPr marL="12528304" indent="0">
              <a:buNone/>
              <a:defRPr sz="7300" b="1"/>
            </a:lvl7pPr>
            <a:lvl8pPr marL="14616355" indent="0">
              <a:buNone/>
              <a:defRPr sz="7300" b="1"/>
            </a:lvl8pPr>
            <a:lvl9pPr marL="16704406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79389" y="13576859"/>
            <a:ext cx="13382065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27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03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65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3" y="1704539"/>
            <a:ext cx="9960337" cy="725420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6767" y="1704543"/>
            <a:ext cx="16924685" cy="3653860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3763" y="8958748"/>
            <a:ext cx="9960337" cy="29284395"/>
          </a:xfrm>
        </p:spPr>
        <p:txBody>
          <a:bodyPr/>
          <a:lstStyle>
            <a:lvl1pPr marL="0" indent="0">
              <a:buNone/>
              <a:defRPr sz="6400"/>
            </a:lvl1pPr>
            <a:lvl2pPr marL="2088051" indent="0">
              <a:buNone/>
              <a:defRPr sz="5500"/>
            </a:lvl2pPr>
            <a:lvl3pPr marL="4176101" indent="0">
              <a:buNone/>
              <a:defRPr sz="4600"/>
            </a:lvl3pPr>
            <a:lvl4pPr marL="6264152" indent="0">
              <a:buNone/>
              <a:defRPr sz="4100"/>
            </a:lvl4pPr>
            <a:lvl5pPr marL="8352203" indent="0">
              <a:buNone/>
              <a:defRPr sz="4100"/>
            </a:lvl5pPr>
            <a:lvl6pPr marL="10440253" indent="0">
              <a:buNone/>
              <a:defRPr sz="4100"/>
            </a:lvl6pPr>
            <a:lvl7pPr marL="12528304" indent="0">
              <a:buNone/>
              <a:defRPr sz="4100"/>
            </a:lvl7pPr>
            <a:lvl8pPr marL="14616355" indent="0">
              <a:buNone/>
              <a:defRPr sz="4100"/>
            </a:lvl8pPr>
            <a:lvl9pPr marL="16704406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33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4" y="29968190"/>
            <a:ext cx="18165128" cy="353791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4154" y="3825305"/>
            <a:ext cx="18165128" cy="25687020"/>
          </a:xfrm>
        </p:spPr>
        <p:txBody>
          <a:bodyPr/>
          <a:lstStyle>
            <a:lvl1pPr marL="0" indent="0">
              <a:buNone/>
              <a:defRPr sz="14600"/>
            </a:lvl1pPr>
            <a:lvl2pPr marL="2088051" indent="0">
              <a:buNone/>
              <a:defRPr sz="12800"/>
            </a:lvl2pPr>
            <a:lvl3pPr marL="4176101" indent="0">
              <a:buNone/>
              <a:defRPr sz="11000"/>
            </a:lvl3pPr>
            <a:lvl4pPr marL="6264152" indent="0">
              <a:buNone/>
              <a:defRPr sz="9100"/>
            </a:lvl4pPr>
            <a:lvl5pPr marL="8352203" indent="0">
              <a:buNone/>
              <a:defRPr sz="9100"/>
            </a:lvl5pPr>
            <a:lvl6pPr marL="10440253" indent="0">
              <a:buNone/>
              <a:defRPr sz="9100"/>
            </a:lvl6pPr>
            <a:lvl7pPr marL="12528304" indent="0">
              <a:buNone/>
              <a:defRPr sz="9100"/>
            </a:lvl7pPr>
            <a:lvl8pPr marL="14616355" indent="0">
              <a:buNone/>
              <a:defRPr sz="9100"/>
            </a:lvl8pPr>
            <a:lvl9pPr marL="16704406" indent="0">
              <a:buNone/>
              <a:defRPr sz="91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4154" y="33506105"/>
            <a:ext cx="18165128" cy="5024425"/>
          </a:xfrm>
        </p:spPr>
        <p:txBody>
          <a:bodyPr/>
          <a:lstStyle>
            <a:lvl1pPr marL="0" indent="0">
              <a:buNone/>
              <a:defRPr sz="6400"/>
            </a:lvl1pPr>
            <a:lvl2pPr marL="2088051" indent="0">
              <a:buNone/>
              <a:defRPr sz="5500"/>
            </a:lvl2pPr>
            <a:lvl3pPr marL="4176101" indent="0">
              <a:buNone/>
              <a:defRPr sz="4600"/>
            </a:lvl3pPr>
            <a:lvl4pPr marL="6264152" indent="0">
              <a:buNone/>
              <a:defRPr sz="4100"/>
            </a:lvl4pPr>
            <a:lvl5pPr marL="8352203" indent="0">
              <a:buNone/>
              <a:defRPr sz="4100"/>
            </a:lvl5pPr>
            <a:lvl6pPr marL="10440253" indent="0">
              <a:buNone/>
              <a:defRPr sz="4100"/>
            </a:lvl6pPr>
            <a:lvl7pPr marL="12528304" indent="0">
              <a:buNone/>
              <a:defRPr sz="4100"/>
            </a:lvl7pPr>
            <a:lvl8pPr marL="14616355" indent="0">
              <a:buNone/>
              <a:defRPr sz="4100"/>
            </a:lvl8pPr>
            <a:lvl9pPr marL="16704406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72CD-FD2A-9D44-A07B-C0D34ADD786A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72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  <a:prstGeom prst="rect">
            <a:avLst/>
          </a:prstGeom>
        </p:spPr>
        <p:txBody>
          <a:bodyPr vert="horz" lIns="417610" tIns="208805" rIns="417610" bIns="20880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989400"/>
            <a:ext cx="27247692" cy="28253743"/>
          </a:xfrm>
          <a:prstGeom prst="rect">
            <a:avLst/>
          </a:prstGeom>
        </p:spPr>
        <p:txBody>
          <a:bodyPr vert="horz" lIns="417610" tIns="208805" rIns="417610" bIns="20880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761" y="39680107"/>
            <a:ext cx="7064216" cy="2279327"/>
          </a:xfrm>
          <a:prstGeom prst="rect">
            <a:avLst/>
          </a:prstGeom>
        </p:spPr>
        <p:txBody>
          <a:bodyPr vert="horz" lIns="417610" tIns="208805" rIns="417610" bIns="208805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D72CD-FD2A-9D44-A07B-C0D34ADD786A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4031" y="39680107"/>
            <a:ext cx="9587151" cy="2279327"/>
          </a:xfrm>
          <a:prstGeom prst="rect">
            <a:avLst/>
          </a:prstGeom>
        </p:spPr>
        <p:txBody>
          <a:bodyPr vert="horz" lIns="417610" tIns="208805" rIns="417610" bIns="208805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97236" y="39680107"/>
            <a:ext cx="7064216" cy="2279327"/>
          </a:xfrm>
          <a:prstGeom prst="rect">
            <a:avLst/>
          </a:prstGeom>
        </p:spPr>
        <p:txBody>
          <a:bodyPr vert="horz" lIns="417610" tIns="208805" rIns="417610" bIns="208805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806DA-12D4-9F4A-8DCA-B8CFFB305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39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805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038" indent="-1566038" algn="l" defTabSz="2088051" rtl="0" eaLnBrk="1" latinLnBrk="0" hangingPunct="1">
        <a:spcBef>
          <a:spcPct val="20000"/>
        </a:spcBef>
        <a:buFont typeface="Arial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082" indent="-1305032" algn="l" defTabSz="2088051" rtl="0" eaLnBrk="1" latinLnBrk="0" hangingPunct="1">
        <a:spcBef>
          <a:spcPct val="20000"/>
        </a:spcBef>
        <a:buFont typeface="Arial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127" indent="-1044025" algn="l" defTabSz="2088051" rtl="0" eaLnBrk="1" latinLnBrk="0" hangingPunct="1">
        <a:spcBef>
          <a:spcPct val="20000"/>
        </a:spcBef>
        <a:buFont typeface="Arial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177" indent="-1044025" algn="l" defTabSz="2088051" rtl="0" eaLnBrk="1" latinLnBrk="0" hangingPunct="1">
        <a:spcBef>
          <a:spcPct val="20000"/>
        </a:spcBef>
        <a:buFont typeface="Arial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228" indent="-1044025" algn="l" defTabSz="2088051" rtl="0" eaLnBrk="1" latinLnBrk="0" hangingPunct="1">
        <a:spcBef>
          <a:spcPct val="20000"/>
        </a:spcBef>
        <a:buFont typeface="Arial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279" indent="-1044025" algn="l" defTabSz="2088051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329" indent="-1044025" algn="l" defTabSz="2088051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380" indent="-1044025" algn="l" defTabSz="2088051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431" indent="-1044025" algn="l" defTabSz="2088051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051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101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152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203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253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304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355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406" algn="l" defTabSz="208805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四角形吹き出し 9">
            <a:extLst>
              <a:ext uri="{FF2B5EF4-FFF2-40B4-BE49-F238E27FC236}">
                <a16:creationId xmlns:a16="http://schemas.microsoft.com/office/drawing/2014/main" id="{1692CE33-4A8D-2F46-9D01-709E5B19B3AB}"/>
              </a:ext>
            </a:extLst>
          </p:cNvPr>
          <p:cNvSpPr/>
          <p:nvPr/>
        </p:nvSpPr>
        <p:spPr>
          <a:xfrm>
            <a:off x="15483499" y="15532166"/>
            <a:ext cx="14519958" cy="10184830"/>
          </a:xfrm>
          <a:prstGeom prst="wedgeRectCallout">
            <a:avLst>
              <a:gd name="adj1" fmla="val -55244"/>
              <a:gd name="adj2" fmla="val -283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8700DF76-15DD-2C4A-8890-185EE9691A7D}"/>
              </a:ext>
            </a:extLst>
          </p:cNvPr>
          <p:cNvSpPr/>
          <p:nvPr/>
        </p:nvSpPr>
        <p:spPr bwMode="auto">
          <a:xfrm>
            <a:off x="1" y="-1"/>
            <a:ext cx="2880000" cy="509858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2952750" eaLnBrk="1" hangingPunct="1">
              <a:defRPr/>
            </a:pPr>
            <a:endParaRPr lang="ja-JP" altLang="en-US" sz="5800">
              <a:solidFill>
                <a:schemeClr val="accent6"/>
              </a:solidFill>
              <a:latin typeface="Arial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47BAE7E-98D2-DA48-919F-3E78B087B976}"/>
              </a:ext>
            </a:extLst>
          </p:cNvPr>
          <p:cNvSpPr/>
          <p:nvPr/>
        </p:nvSpPr>
        <p:spPr bwMode="auto">
          <a:xfrm>
            <a:off x="2880000" y="0"/>
            <a:ext cx="27395213" cy="50985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2952750" eaLnBrk="1" hangingPunct="1">
              <a:defRPr/>
            </a:pPr>
            <a:endParaRPr lang="ja-JP" altLang="en-US" sz="5800">
              <a:solidFill>
                <a:schemeClr val="accent6"/>
              </a:solidFill>
              <a:latin typeface="Arial" charset="0"/>
            </a:endParaRP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32A59BB4-2833-7D41-AB10-B3AA2DA8A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5216" y="509682"/>
            <a:ext cx="25029871" cy="186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50759" tIns="250759" rIns="250759" bIns="250759">
            <a:spAutoFit/>
          </a:bodyPr>
          <a:lstStyle>
            <a:lvl1pPr defTabSz="2952750">
              <a:defRPr sz="8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2952750">
              <a:defRPr sz="8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2952750">
              <a:defRPr sz="8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2952750">
              <a:defRPr sz="8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2952750">
              <a:defRPr sz="8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95275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8000" b="1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The AIP-Tohoku System at the BEA-2019 </a:t>
            </a:r>
            <a:r>
              <a:rPr lang="en-US" altLang="ja-JP" sz="8800" b="1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Shared</a:t>
            </a:r>
            <a:r>
              <a:rPr lang="en-US" altLang="ja-JP" sz="8000" b="1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Task</a:t>
            </a: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E0EE2E1C-B22A-D146-A9E9-C608C38FE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953" y="2546061"/>
            <a:ext cx="1706753" cy="2300956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B2E8337C-B9D2-F447-A06F-B3F4EE1A00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330" y="106995"/>
            <a:ext cx="2540000" cy="2439066"/>
          </a:xfrm>
          <a:prstGeom prst="rect">
            <a:avLst/>
          </a:prstGeom>
        </p:spPr>
      </p:pic>
      <p:sp>
        <p:nvSpPr>
          <p:cNvPr id="43" name="テキスト ボックス 3">
            <a:extLst>
              <a:ext uri="{FF2B5EF4-FFF2-40B4-BE49-F238E27FC236}">
                <a16:creationId xmlns:a16="http://schemas.microsoft.com/office/drawing/2014/main" id="{3462C9DC-23E7-2C41-AC97-2EDA5720D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0066" y="2487950"/>
            <a:ext cx="24917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en-US" altLang="ja-JP" sz="4800" b="1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Hiroki Asano</a:t>
            </a:r>
            <a:r>
              <a:rPr kumimoji="1" lang="en-US" altLang="ja-JP" sz="4800" b="1" baseline="30000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12*</a:t>
            </a:r>
            <a:r>
              <a:rPr kumimoji="1" lang="en-US" altLang="ja-JP" sz="4800" b="1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, Masato Mita</a:t>
            </a:r>
            <a:r>
              <a:rPr kumimoji="1" lang="en-US" altLang="ja-JP" sz="4800" b="1" baseline="30000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21</a:t>
            </a:r>
            <a:r>
              <a:rPr kumimoji="1" lang="en-US" altLang="ja-JP" sz="4800" b="1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, </a:t>
            </a:r>
            <a:r>
              <a:rPr kumimoji="1" lang="en-US" altLang="ja-JP" sz="4800" b="1" dirty="0" err="1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Tomoya</a:t>
            </a:r>
            <a:r>
              <a:rPr kumimoji="1" lang="en-US" altLang="ja-JP" sz="4800" b="1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Mizumoto</a:t>
            </a:r>
            <a:r>
              <a:rPr kumimoji="1" lang="en-US" altLang="ja-JP" sz="4800" b="1" baseline="30000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21</a:t>
            </a:r>
            <a:r>
              <a:rPr lang="en-US" altLang="ja-JP" sz="4800" baseline="300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†</a:t>
            </a:r>
            <a:r>
              <a:rPr kumimoji="1" lang="en-US" altLang="ja-JP" sz="4800" b="1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, </a:t>
            </a:r>
            <a:r>
              <a:rPr lang="en-US" altLang="ja-JP" sz="4800" b="1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Jun Suzuki</a:t>
            </a:r>
            <a:r>
              <a:rPr lang="en-US" altLang="ja-JP" sz="4800" b="1" baseline="30000" dirty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12</a:t>
            </a:r>
            <a:endParaRPr kumimoji="1" lang="ja-JP" altLang="en-US" sz="4800" b="1" baseline="3000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4DB9BD4-4E80-5E4B-BDE4-A979D07ABFF1}"/>
              </a:ext>
            </a:extLst>
          </p:cNvPr>
          <p:cNvSpPr txBox="1"/>
          <p:nvPr/>
        </p:nvSpPr>
        <p:spPr>
          <a:xfrm>
            <a:off x="4244314" y="3874398"/>
            <a:ext cx="246665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3600" b="1" baseline="300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1</a:t>
            </a:r>
            <a:r>
              <a:rPr lang="en-US" altLang="ja-JP" sz="3600" b="1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Tohoku University, </a:t>
            </a:r>
            <a:r>
              <a:rPr lang="en-US" altLang="ja-JP" sz="3600" b="1" baseline="300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2</a:t>
            </a:r>
            <a:r>
              <a:rPr kumimoji="1" lang="en-US" altLang="ja-JP" sz="3600" b="1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RIKEN Center for Advanced Intelligence Project (AIP), *</a:t>
            </a:r>
            <a:r>
              <a:rPr lang="en-US" altLang="ja-JP" sz="3600" b="1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Yahoo Japan Corporation</a:t>
            </a:r>
            <a:r>
              <a:rPr kumimoji="1" lang="en-US" altLang="ja-JP" sz="3600" b="1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, </a:t>
            </a:r>
            <a:r>
              <a:rPr lang="en-US" altLang="ja-JP" sz="36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†</a:t>
            </a:r>
            <a:r>
              <a:rPr lang="en-US" altLang="ja-JP" sz="3600" baseline="300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en-US" altLang="ja-JP" sz="3600" b="1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Future Corporation</a:t>
            </a:r>
            <a:endParaRPr kumimoji="1" lang="ja-JP" altLang="en-US" sz="3600" b="1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sp>
        <p:nvSpPr>
          <p:cNvPr id="56" name="AutoShape 12">
            <a:extLst>
              <a:ext uri="{FF2B5EF4-FFF2-40B4-BE49-F238E27FC236}">
                <a16:creationId xmlns:a16="http://schemas.microsoft.com/office/drawing/2014/main" id="{45B9BE51-C28D-C542-9D18-52A61136C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948" y="14050042"/>
            <a:ext cx="29680010" cy="10715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rgbClr val="474747"/>
            </a:solidFill>
            <a:round/>
            <a:headEnd/>
            <a:tailEnd/>
          </a:ln>
        </p:spPr>
        <p:txBody>
          <a:bodyPr wrap="none" lIns="88746" tIns="44372" rIns="88746" bIns="44372" anchor="ctr"/>
          <a:lstStyle>
            <a:lvl1pPr defTabSz="3640138">
              <a:spcBef>
                <a:spcPct val="20000"/>
              </a:spcBef>
              <a:buChar char="•"/>
              <a:defRPr kumimoji="1" sz="10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defTabSz="3640138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3640138">
              <a:spcBef>
                <a:spcPct val="20000"/>
              </a:spcBef>
              <a:buChar char="•"/>
              <a:defRPr kumimoji="1" sz="7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3640138">
              <a:spcBef>
                <a:spcPct val="20000"/>
              </a:spcBef>
              <a:buChar char="–"/>
              <a:defRPr kumimoji="1" sz="6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3640138">
              <a:spcBef>
                <a:spcPct val="20000"/>
              </a:spcBef>
              <a:buChar char="»"/>
              <a:defRPr kumimoji="1" sz="6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640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640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640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640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en-US" altLang="ja-JP" sz="5970" b="1" dirty="0">
                <a:solidFill>
                  <a:schemeClr val="bg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       Key Technique: Sentence-level Error Detection (SED) </a:t>
            </a:r>
          </a:p>
        </p:txBody>
      </p:sp>
      <p:grpSp>
        <p:nvGrpSpPr>
          <p:cNvPr id="45" name="グループ化 41">
            <a:extLst>
              <a:ext uri="{FF2B5EF4-FFF2-40B4-BE49-F238E27FC236}">
                <a16:creationId xmlns:a16="http://schemas.microsoft.com/office/drawing/2014/main" id="{D79B5B53-9BD4-2D40-84E3-774C7DC74694}"/>
              </a:ext>
            </a:extLst>
          </p:cNvPr>
          <p:cNvGrpSpPr>
            <a:grpSpLocks/>
          </p:cNvGrpSpPr>
          <p:nvPr/>
        </p:nvGrpSpPr>
        <p:grpSpPr bwMode="auto">
          <a:xfrm>
            <a:off x="15423347" y="5348850"/>
            <a:ext cx="14580110" cy="1379669"/>
            <a:chOff x="1948349" y="4912368"/>
            <a:chExt cx="10602010" cy="921018"/>
          </a:xfrm>
        </p:grpSpPr>
        <p:sp>
          <p:nvSpPr>
            <p:cNvPr id="46" name="AutoShape 12">
              <a:extLst>
                <a:ext uri="{FF2B5EF4-FFF2-40B4-BE49-F238E27FC236}">
                  <a16:creationId xmlns:a16="http://schemas.microsoft.com/office/drawing/2014/main" id="{53079C9A-2C98-274D-BD46-D2DE8E75F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5738" y="4953328"/>
              <a:ext cx="10564621" cy="78760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solidFill>
                <a:srgbClr val="474747"/>
              </a:solidFill>
              <a:round/>
              <a:headEnd/>
              <a:tailEnd/>
            </a:ln>
          </p:spPr>
          <p:txBody>
            <a:bodyPr wrap="none" lIns="88746" tIns="44372" rIns="88746" bIns="44372" anchor="ctr"/>
            <a:lstStyle>
              <a:lvl1pPr defTabSz="3640138">
                <a:spcBef>
                  <a:spcPct val="20000"/>
                </a:spcBef>
                <a:buChar char="•"/>
                <a:defRPr kumimoji="1" sz="10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1pPr>
              <a:lvl2pPr marL="742950" indent="-285750" defTabSz="3640138">
                <a:spcBef>
                  <a:spcPct val="20000"/>
                </a:spcBef>
                <a:buChar char="–"/>
                <a:defRPr kumimoji="1" sz="91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3640138">
                <a:spcBef>
                  <a:spcPct val="20000"/>
                </a:spcBef>
                <a:buChar char="•"/>
                <a:defRPr kumimoji="1" sz="7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3640138">
                <a:spcBef>
                  <a:spcPct val="20000"/>
                </a:spcBef>
                <a:buChar char="–"/>
                <a:defRPr kumimoji="1" sz="65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3640138">
                <a:spcBef>
                  <a:spcPct val="20000"/>
                </a:spcBef>
                <a:buChar char="»"/>
                <a:defRPr kumimoji="1" sz="65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36401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65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36401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65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36401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65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36401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65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kumimoji="0" lang="en-US" altLang="ja-JP" sz="5400" b="1" dirty="0">
                  <a:solidFill>
                    <a:schemeClr val="bg1"/>
                  </a:solidFill>
                  <a:latin typeface="Segoe UI" panose="020B0502040204020203" pitchFamily="34" charset="0"/>
                  <a:ea typeface="Meiryo UI" panose="020B0604030504040204" pitchFamily="50" charset="-128"/>
                  <a:cs typeface="Segoe UI" panose="020B0502040204020203" pitchFamily="34" charset="0"/>
                </a:rPr>
                <a:t>        System Architecture</a:t>
              </a:r>
            </a:p>
          </p:txBody>
        </p:sp>
        <p:pic>
          <p:nvPicPr>
            <p:cNvPr id="47" name="Picture 35" descr="1287735759_Text-Document">
              <a:extLst>
                <a:ext uri="{FF2B5EF4-FFF2-40B4-BE49-F238E27FC236}">
                  <a16:creationId xmlns:a16="http://schemas.microsoft.com/office/drawing/2014/main" id="{06CC2FD3-9409-AE4F-A125-573AC8BF78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8349" y="4912368"/>
              <a:ext cx="921019" cy="92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88" name="表 87">
            <a:extLst>
              <a:ext uri="{FF2B5EF4-FFF2-40B4-BE49-F238E27FC236}">
                <a16:creationId xmlns:a16="http://schemas.microsoft.com/office/drawing/2014/main" id="{A07D9B56-B364-8C4E-9D6D-4F388798D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98048"/>
              </p:ext>
            </p:extLst>
          </p:nvPr>
        </p:nvGraphicFramePr>
        <p:xfrm>
          <a:off x="17144150" y="29050894"/>
          <a:ext cx="11292785" cy="4395777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87893">
                  <a:extLst>
                    <a:ext uri="{9D8B030D-6E8A-4147-A177-3AD203B41FA5}">
                      <a16:colId xmlns:a16="http://schemas.microsoft.com/office/drawing/2014/main" val="966461143"/>
                    </a:ext>
                  </a:extLst>
                </a:gridCol>
                <a:gridCol w="2276223">
                  <a:extLst>
                    <a:ext uri="{9D8B030D-6E8A-4147-A177-3AD203B41FA5}">
                      <a16:colId xmlns:a16="http://schemas.microsoft.com/office/drawing/2014/main" val="2572537972"/>
                    </a:ext>
                  </a:extLst>
                </a:gridCol>
                <a:gridCol w="2276223">
                  <a:extLst>
                    <a:ext uri="{9D8B030D-6E8A-4147-A177-3AD203B41FA5}">
                      <a16:colId xmlns:a16="http://schemas.microsoft.com/office/drawing/2014/main" val="505517227"/>
                    </a:ext>
                  </a:extLst>
                </a:gridCol>
                <a:gridCol w="2276223">
                  <a:extLst>
                    <a:ext uri="{9D8B030D-6E8A-4147-A177-3AD203B41FA5}">
                      <a16:colId xmlns:a16="http://schemas.microsoft.com/office/drawing/2014/main" val="221577496"/>
                    </a:ext>
                  </a:extLst>
                </a:gridCol>
                <a:gridCol w="2276223">
                  <a:extLst>
                    <a:ext uri="{9D8B030D-6E8A-4147-A177-3AD203B41FA5}">
                      <a16:colId xmlns:a16="http://schemas.microsoft.com/office/drawing/2014/main" val="1165235239"/>
                    </a:ext>
                  </a:extLst>
                </a:gridCol>
              </a:tblGrid>
              <a:tr h="146525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Model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Prec.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Rec.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F0.5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Rank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641381"/>
                  </a:ext>
                </a:extLst>
              </a:tr>
              <a:tr h="146525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Track1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68.62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42.16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60.97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9</a:t>
                      </a:r>
                      <a:r>
                        <a:rPr kumimoji="1" lang="en-US" altLang="ja-JP" sz="5400" baseline="300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th</a:t>
                      </a:r>
                      <a:endParaRPr kumimoji="1" lang="ja-JP" altLang="en-US" sz="5400" baseline="300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4428570"/>
                  </a:ext>
                </a:extLst>
              </a:tr>
              <a:tr h="146525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Track2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b="1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70.60</a:t>
                      </a:r>
                      <a:endParaRPr kumimoji="1" lang="ja-JP" altLang="en-US" sz="54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b="1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51.03</a:t>
                      </a:r>
                      <a:endParaRPr kumimoji="1" lang="ja-JP" altLang="en-US" sz="54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b="1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65.57</a:t>
                      </a:r>
                      <a:endParaRPr kumimoji="1" lang="ja-JP" altLang="en-US" sz="54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b="1" dirty="0">
                          <a:solidFill>
                            <a:srgbClr val="C00000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2</a:t>
                      </a:r>
                      <a:r>
                        <a:rPr kumimoji="1" lang="en-US" altLang="ja-JP" sz="5400" b="0" baseline="300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nd</a:t>
                      </a:r>
                      <a:endParaRPr kumimoji="1" lang="ja-JP" altLang="en-US" sz="5400" b="0" baseline="300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864849"/>
                  </a:ext>
                </a:extLst>
              </a:tr>
            </a:tbl>
          </a:graphicData>
        </a:graphic>
      </p:graphicFrame>
      <p:sp>
        <p:nvSpPr>
          <p:cNvPr id="97" name="AutoShape 12">
            <a:extLst>
              <a:ext uri="{FF2B5EF4-FFF2-40B4-BE49-F238E27FC236}">
                <a16:creationId xmlns:a16="http://schemas.microsoft.com/office/drawing/2014/main" id="{A414C08D-AC53-1E43-B71C-873970BD2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4021" y="26378967"/>
            <a:ext cx="13914882" cy="10715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rgbClr val="474747"/>
            </a:solidFill>
            <a:round/>
            <a:headEnd/>
            <a:tailEnd/>
          </a:ln>
        </p:spPr>
        <p:txBody>
          <a:bodyPr wrap="none" lIns="88746" tIns="44372" rIns="88746" bIns="44372" anchor="ctr"/>
          <a:lstStyle>
            <a:lvl1pPr defTabSz="3640138">
              <a:spcBef>
                <a:spcPct val="20000"/>
              </a:spcBef>
              <a:buChar char="•"/>
              <a:defRPr kumimoji="1" sz="10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defTabSz="3640138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3640138">
              <a:spcBef>
                <a:spcPct val="20000"/>
              </a:spcBef>
              <a:buChar char="•"/>
              <a:defRPr kumimoji="1" sz="7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3640138">
              <a:spcBef>
                <a:spcPct val="20000"/>
              </a:spcBef>
              <a:buChar char="–"/>
              <a:defRPr kumimoji="1" sz="6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3640138">
              <a:spcBef>
                <a:spcPct val="20000"/>
              </a:spcBef>
              <a:buChar char="»"/>
              <a:defRPr kumimoji="1" sz="6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640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640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640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640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6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en-US" altLang="ja-JP" sz="5970" b="1" dirty="0">
                <a:solidFill>
                  <a:schemeClr val="bg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        Results </a:t>
            </a:r>
          </a:p>
        </p:txBody>
      </p:sp>
      <p:graphicFrame>
        <p:nvGraphicFramePr>
          <p:cNvPr id="95" name="表 94">
            <a:extLst>
              <a:ext uri="{FF2B5EF4-FFF2-40B4-BE49-F238E27FC236}">
                <a16:creationId xmlns:a16="http://schemas.microsoft.com/office/drawing/2014/main" id="{2CC77668-7B3D-444C-8716-3E1FC6969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244715"/>
              </p:ext>
            </p:extLst>
          </p:nvPr>
        </p:nvGraphicFramePr>
        <p:xfrm>
          <a:off x="17144150" y="35131123"/>
          <a:ext cx="10638547" cy="633274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337132">
                  <a:extLst>
                    <a:ext uri="{9D8B030D-6E8A-4147-A177-3AD203B41FA5}">
                      <a16:colId xmlns:a16="http://schemas.microsoft.com/office/drawing/2014/main" val="759220743"/>
                    </a:ext>
                  </a:extLst>
                </a:gridCol>
                <a:gridCol w="2433805">
                  <a:extLst>
                    <a:ext uri="{9D8B030D-6E8A-4147-A177-3AD203B41FA5}">
                      <a16:colId xmlns:a16="http://schemas.microsoft.com/office/drawing/2014/main" val="1696773477"/>
                    </a:ext>
                  </a:extLst>
                </a:gridCol>
                <a:gridCol w="2433805">
                  <a:extLst>
                    <a:ext uri="{9D8B030D-6E8A-4147-A177-3AD203B41FA5}">
                      <a16:colId xmlns:a16="http://schemas.microsoft.com/office/drawing/2014/main" val="2016284121"/>
                    </a:ext>
                  </a:extLst>
                </a:gridCol>
                <a:gridCol w="2433805">
                  <a:extLst>
                    <a:ext uri="{9D8B030D-6E8A-4147-A177-3AD203B41FA5}">
                      <a16:colId xmlns:a16="http://schemas.microsoft.com/office/drawing/2014/main" val="1807774011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Model</a:t>
                      </a:r>
                      <a:endParaRPr kumimoji="1" lang="ja-JP" altLang="en-US" sz="54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Prec.</a:t>
                      </a:r>
                      <a:endParaRPr kumimoji="1" lang="ja-JP" altLang="en-US" sz="54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Rec.</a:t>
                      </a:r>
                      <a:endParaRPr kumimoji="1" lang="ja-JP" altLang="en-US" sz="54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F0.5</a:t>
                      </a:r>
                      <a:endParaRPr kumimoji="1" lang="ja-JP" altLang="en-US" sz="54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294738"/>
                  </a:ext>
                </a:extLst>
              </a:tr>
              <a:tr h="1565092">
                <a:tc>
                  <a:txBody>
                    <a:bodyPr/>
                    <a:lstStyle/>
                    <a:p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GEC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61.97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42.11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56.63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7031809"/>
                  </a:ext>
                </a:extLst>
              </a:tr>
              <a:tr h="1565092">
                <a:tc>
                  <a:txBody>
                    <a:bodyPr/>
                    <a:lstStyle/>
                    <a:p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+</a:t>
                      </a:r>
                      <a:r>
                        <a:rPr kumimoji="1" lang="en-US" altLang="ja-JP" sz="5400" dirty="0" err="1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GenData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64.57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b="1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46.40</a:t>
                      </a:r>
                      <a:endParaRPr kumimoji="1" lang="ja-JP" altLang="en-US" sz="54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59.88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0009435"/>
                  </a:ext>
                </a:extLst>
              </a:tr>
              <a:tr h="1762561">
                <a:tc>
                  <a:txBody>
                    <a:bodyPr/>
                    <a:lstStyle/>
                    <a:p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+SED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b="1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68.62</a:t>
                      </a:r>
                      <a:endParaRPr kumimoji="1" lang="ja-JP" altLang="en-US" sz="54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42.16</a:t>
                      </a:r>
                      <a:endParaRPr kumimoji="1" lang="ja-JP" altLang="en-US" sz="54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b="1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60.97</a:t>
                      </a:r>
                      <a:endParaRPr kumimoji="1" lang="ja-JP" altLang="en-US" sz="54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9383458"/>
                  </a:ext>
                </a:extLst>
              </a:tr>
            </a:tbl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D8AED33-F903-A949-A52C-CB0D10C30512}"/>
              </a:ext>
            </a:extLst>
          </p:cNvPr>
          <p:cNvGrpSpPr/>
          <p:nvPr/>
        </p:nvGrpSpPr>
        <p:grpSpPr>
          <a:xfrm>
            <a:off x="16214021" y="33743725"/>
            <a:ext cx="5427708" cy="1107996"/>
            <a:chOff x="14756833" y="29002583"/>
            <a:chExt cx="5427708" cy="1107996"/>
          </a:xfrm>
        </p:grpSpPr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F55A80F3-CD98-3D4B-93C1-C2BF86D37E99}"/>
                </a:ext>
              </a:extLst>
            </p:cNvPr>
            <p:cNvSpPr/>
            <p:nvPr/>
          </p:nvSpPr>
          <p:spPr>
            <a:xfrm>
              <a:off x="15419198" y="29002583"/>
              <a:ext cx="4765343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10000"/>
                </a:spcBef>
                <a:defRPr/>
              </a:pPr>
              <a:r>
                <a:rPr kumimoji="0" lang="en-US" altLang="ja-JP" sz="6600" b="1" dirty="0">
                  <a:solidFill>
                    <a:srgbClr val="0770A4"/>
                  </a:solidFill>
                  <a:latin typeface="Segoe UI" panose="020B0502040204020203" pitchFamily="34" charset="0"/>
                  <a:ea typeface="Meiryo UI" panose="020B0604030504040204" pitchFamily="34" charset="-128"/>
                  <a:cs typeface="Segoe UI" panose="020B0502040204020203" pitchFamily="34" charset="0"/>
                </a:rPr>
                <a:t>Ablation Test</a:t>
              </a:r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7A9A2C07-2CE6-5F45-91FE-8312D9F8E9B7}"/>
                </a:ext>
              </a:extLst>
            </p:cNvPr>
            <p:cNvSpPr/>
            <p:nvPr/>
          </p:nvSpPr>
          <p:spPr>
            <a:xfrm>
              <a:off x="14756833" y="29083740"/>
              <a:ext cx="485562" cy="977128"/>
            </a:xfrm>
            <a:prstGeom prst="rect">
              <a:avLst/>
            </a:prstGeom>
            <a:solidFill>
              <a:srgbClr val="00549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CCEC5663-BC46-634C-974F-F307118FF3B4}"/>
              </a:ext>
            </a:extLst>
          </p:cNvPr>
          <p:cNvSpPr txBox="1"/>
          <p:nvPr/>
        </p:nvSpPr>
        <p:spPr>
          <a:xfrm>
            <a:off x="865335" y="6511337"/>
            <a:ext cx="1428461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60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This is the first study that has combined GEC with sentence-level error detection (SED)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60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Our result demonstrates SED improve the precision of GEC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60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Our system is ranked 9</a:t>
            </a:r>
            <a:r>
              <a:rPr lang="en-US" altLang="ja-JP" sz="6000" baseline="300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th</a:t>
            </a:r>
            <a:r>
              <a:rPr lang="en-US" altLang="ja-JP" sz="60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in Track1 and 2</a:t>
            </a:r>
            <a:r>
              <a:rPr lang="en-US" altLang="ja-JP" sz="6000" baseline="300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nd</a:t>
            </a:r>
            <a:r>
              <a:rPr lang="en-US" altLang="ja-JP" sz="60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in Track2</a:t>
            </a: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2C2D773C-73C9-4148-9AC3-870F63AB1AF3}"/>
              </a:ext>
            </a:extLst>
          </p:cNvPr>
          <p:cNvSpPr txBox="1"/>
          <p:nvPr/>
        </p:nvSpPr>
        <p:spPr>
          <a:xfrm>
            <a:off x="1336624" y="16455649"/>
            <a:ext cx="131040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Reduce FP by passing only sentences that contain errors to the GEC model using SED </a:t>
            </a:r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4B6BD23C-2B19-B248-9EE3-2DF72EA67CC3}"/>
              </a:ext>
            </a:extLst>
          </p:cNvPr>
          <p:cNvGrpSpPr/>
          <p:nvPr/>
        </p:nvGrpSpPr>
        <p:grpSpPr>
          <a:xfrm>
            <a:off x="851062" y="15189094"/>
            <a:ext cx="4752587" cy="1107996"/>
            <a:chOff x="14756833" y="29002583"/>
            <a:chExt cx="4752587" cy="1107996"/>
          </a:xfrm>
        </p:grpSpPr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51F6C0E7-ADA0-8C49-8B5C-6E45FDBBDF50}"/>
                </a:ext>
              </a:extLst>
            </p:cNvPr>
            <p:cNvSpPr/>
            <p:nvPr/>
          </p:nvSpPr>
          <p:spPr>
            <a:xfrm>
              <a:off x="15419198" y="29002583"/>
              <a:ext cx="4090222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10000"/>
                </a:spcBef>
                <a:defRPr/>
              </a:pPr>
              <a:r>
                <a:rPr kumimoji="0" lang="en-US" altLang="ja-JP" sz="6600" b="1" dirty="0">
                  <a:solidFill>
                    <a:srgbClr val="0770A4"/>
                  </a:solidFill>
                  <a:latin typeface="Segoe UI" panose="020B0502040204020203" pitchFamily="34" charset="0"/>
                  <a:ea typeface="Meiryo UI" panose="020B0604030504040204" pitchFamily="34" charset="-128"/>
                  <a:cs typeface="Segoe UI" panose="020B0502040204020203" pitchFamily="34" charset="0"/>
                </a:rPr>
                <a:t>Motivation</a:t>
              </a:r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7C4CD23C-8069-4744-9533-F3B2CD8084DA}"/>
                </a:ext>
              </a:extLst>
            </p:cNvPr>
            <p:cNvSpPr/>
            <p:nvPr/>
          </p:nvSpPr>
          <p:spPr>
            <a:xfrm>
              <a:off x="14756833" y="29083740"/>
              <a:ext cx="485562" cy="977128"/>
            </a:xfrm>
            <a:prstGeom prst="rect">
              <a:avLst/>
            </a:prstGeom>
            <a:solidFill>
              <a:srgbClr val="00549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41095BD-9527-DE4E-94BF-8D4FC6E67DB9}"/>
              </a:ext>
            </a:extLst>
          </p:cNvPr>
          <p:cNvSpPr txBox="1"/>
          <p:nvPr/>
        </p:nvSpPr>
        <p:spPr>
          <a:xfrm>
            <a:off x="16322275" y="15633188"/>
            <a:ext cx="13104005" cy="9971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Base SED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48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Performs sentence-level binary classification of sentences that need editing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altLang="ja-JP" sz="48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r>
              <a:rPr lang="en-US" altLang="ja-JP" sz="5400" b="1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Proficiency Prediction Module (PPM)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48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Base PP predicts the leaners proficiency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" altLang="ja-JP" sz="48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Employed a multi-task learning approach in which PP model and SED model simultaneously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" altLang="ja-JP" sz="4800" b="1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r>
              <a:rPr lang="en" altLang="ja-JP" sz="5400" b="1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Fine-tuned SED</a:t>
            </a:r>
          </a:p>
          <a:p>
            <a:pPr marL="914400" indent="-914400">
              <a:buFont typeface="Arial" panose="020B0604020202020204" pitchFamily="34" charset="0"/>
              <a:buChar char="•"/>
            </a:pPr>
            <a:r>
              <a:rPr lang="en" altLang="ja-JP" sz="48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SED model is fine-tuned for each level of proficiency (Lv. A, Lv. B, Lv. C)</a:t>
            </a: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F2FC29D-DF52-E842-A049-54EE61D9795A}"/>
              </a:ext>
            </a:extLst>
          </p:cNvPr>
          <p:cNvGrpSpPr/>
          <p:nvPr/>
        </p:nvGrpSpPr>
        <p:grpSpPr>
          <a:xfrm>
            <a:off x="851062" y="18655257"/>
            <a:ext cx="5194631" cy="1107996"/>
            <a:chOff x="14756833" y="29002583"/>
            <a:chExt cx="5194631" cy="1107996"/>
          </a:xfrm>
        </p:grpSpPr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AAEF1170-ADA7-8F41-A0EA-059C1016AEFE}"/>
                </a:ext>
              </a:extLst>
            </p:cNvPr>
            <p:cNvSpPr/>
            <p:nvPr/>
          </p:nvSpPr>
          <p:spPr>
            <a:xfrm>
              <a:off x="15419198" y="29002583"/>
              <a:ext cx="4532266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10000"/>
                </a:spcBef>
                <a:defRPr/>
              </a:pPr>
              <a:r>
                <a:rPr kumimoji="0" lang="en-US" altLang="ja-JP" sz="6600" b="1" dirty="0">
                  <a:solidFill>
                    <a:srgbClr val="0770A4"/>
                  </a:solidFill>
                  <a:latin typeface="Segoe UI" panose="020B0502040204020203" pitchFamily="34" charset="0"/>
                  <a:ea typeface="Meiryo UI" panose="020B0604030504040204" pitchFamily="34" charset="-128"/>
                  <a:cs typeface="Segoe UI" panose="020B0502040204020203" pitchFamily="34" charset="0"/>
                </a:rPr>
                <a:t>Architecture</a:t>
              </a:r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93BA48EC-4139-1244-B523-942CF679EA77}"/>
                </a:ext>
              </a:extLst>
            </p:cNvPr>
            <p:cNvSpPr/>
            <p:nvPr/>
          </p:nvSpPr>
          <p:spPr>
            <a:xfrm>
              <a:off x="14756833" y="29083740"/>
              <a:ext cx="485562" cy="977128"/>
            </a:xfrm>
            <a:prstGeom prst="rect">
              <a:avLst/>
            </a:prstGeom>
            <a:solidFill>
              <a:srgbClr val="00549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853327F4-574C-D842-A99A-6E483FA6E982}"/>
              </a:ext>
            </a:extLst>
          </p:cNvPr>
          <p:cNvGrpSpPr/>
          <p:nvPr/>
        </p:nvGrpSpPr>
        <p:grpSpPr>
          <a:xfrm>
            <a:off x="16214021" y="27645844"/>
            <a:ext cx="7766489" cy="1107996"/>
            <a:chOff x="14756833" y="29002583"/>
            <a:chExt cx="7766489" cy="1107996"/>
          </a:xfrm>
        </p:grpSpPr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A6273A71-539F-9842-B762-EE05208DE7B7}"/>
                </a:ext>
              </a:extLst>
            </p:cNvPr>
            <p:cNvSpPr/>
            <p:nvPr/>
          </p:nvSpPr>
          <p:spPr>
            <a:xfrm>
              <a:off x="15419198" y="29002583"/>
              <a:ext cx="7104124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10000"/>
                </a:spcBef>
                <a:defRPr/>
              </a:pPr>
              <a:r>
                <a:rPr kumimoji="0" lang="en-US" altLang="ja-JP" sz="6600" b="1" dirty="0">
                  <a:solidFill>
                    <a:srgbClr val="0770A4"/>
                  </a:solidFill>
                  <a:latin typeface="Segoe UI" panose="020B0502040204020203" pitchFamily="34" charset="0"/>
                  <a:ea typeface="Meiryo UI" panose="020B0604030504040204" pitchFamily="34" charset="-128"/>
                  <a:cs typeface="Segoe UI" panose="020B0502040204020203" pitchFamily="34" charset="0"/>
                </a:rPr>
                <a:t>Main Leaderboard </a:t>
              </a: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41A9F09C-C587-7C47-9A6A-AE7B0381F470}"/>
                </a:ext>
              </a:extLst>
            </p:cNvPr>
            <p:cNvSpPr/>
            <p:nvPr/>
          </p:nvSpPr>
          <p:spPr>
            <a:xfrm>
              <a:off x="14756833" y="29083740"/>
              <a:ext cx="485562" cy="977128"/>
            </a:xfrm>
            <a:prstGeom prst="rect">
              <a:avLst/>
            </a:prstGeom>
            <a:solidFill>
              <a:srgbClr val="00549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" name="グループ化 3">
            <a:extLst>
              <a:ext uri="{FF2B5EF4-FFF2-40B4-BE49-F238E27FC236}">
                <a16:creationId xmlns:a16="http://schemas.microsoft.com/office/drawing/2014/main" id="{4BF68B72-6E87-614D-8D6B-758CF645E056}"/>
              </a:ext>
            </a:extLst>
          </p:cNvPr>
          <p:cNvGrpSpPr>
            <a:grpSpLocks/>
          </p:cNvGrpSpPr>
          <p:nvPr/>
        </p:nvGrpSpPr>
        <p:grpSpPr bwMode="auto">
          <a:xfrm>
            <a:off x="309948" y="26310706"/>
            <a:ext cx="15322506" cy="1304925"/>
            <a:chOff x="15610681" y="13827125"/>
            <a:chExt cx="26958132" cy="1303338"/>
          </a:xfrm>
        </p:grpSpPr>
        <p:sp>
          <p:nvSpPr>
            <p:cNvPr id="91" name="AutoShape 12">
              <a:extLst>
                <a:ext uri="{FF2B5EF4-FFF2-40B4-BE49-F238E27FC236}">
                  <a16:creationId xmlns:a16="http://schemas.microsoft.com/office/drawing/2014/main" id="{449C45D4-D5FC-8B41-B589-AAD433BC8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10681" y="13895304"/>
              <a:ext cx="26958132" cy="107026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solidFill>
                <a:srgbClr val="474747"/>
              </a:solidFill>
              <a:round/>
              <a:headEnd/>
              <a:tailEnd/>
            </a:ln>
          </p:spPr>
          <p:txBody>
            <a:bodyPr wrap="none" lIns="88746" tIns="44372" rIns="88746" bIns="44372" anchor="ctr"/>
            <a:lstStyle>
              <a:lvl1pPr defTabSz="3640138">
                <a:spcBef>
                  <a:spcPct val="20000"/>
                </a:spcBef>
                <a:buChar char="•"/>
                <a:defRPr kumimoji="1" sz="103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defRPr>
              </a:lvl1pPr>
              <a:lvl2pPr marL="742950" indent="-285750" defTabSz="3640138">
                <a:spcBef>
                  <a:spcPct val="20000"/>
                </a:spcBef>
                <a:buChar char="–"/>
                <a:defRPr kumimoji="1" sz="91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3640138">
                <a:spcBef>
                  <a:spcPct val="20000"/>
                </a:spcBef>
                <a:buChar char="•"/>
                <a:defRPr kumimoji="1" sz="7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3640138">
                <a:spcBef>
                  <a:spcPct val="20000"/>
                </a:spcBef>
                <a:buChar char="–"/>
                <a:defRPr kumimoji="1" sz="65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3640138">
                <a:spcBef>
                  <a:spcPct val="20000"/>
                </a:spcBef>
                <a:buChar char="»"/>
                <a:defRPr kumimoji="1" sz="65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36401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65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36401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65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36401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65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364013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65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kumimoji="0" lang="en-US" altLang="ja-JP" sz="5970" b="1" dirty="0">
                  <a:solidFill>
                    <a:schemeClr val="bg1"/>
                  </a:solidFill>
                  <a:latin typeface="Segoe UI" panose="020B0502040204020203" pitchFamily="34" charset="0"/>
                  <a:ea typeface="Meiryo UI" panose="020B0604030504040204" pitchFamily="50" charset="-128"/>
                  <a:cs typeface="Segoe UI" panose="020B0502040204020203" pitchFamily="34" charset="0"/>
                </a:rPr>
                <a:t>        Experimental Configurations </a:t>
              </a:r>
            </a:p>
          </p:txBody>
        </p:sp>
        <p:pic>
          <p:nvPicPr>
            <p:cNvPr id="93" name="Picture 54" descr="network-programming-gear-10650">
              <a:extLst>
                <a:ext uri="{FF2B5EF4-FFF2-40B4-BE49-F238E27FC236}">
                  <a16:creationId xmlns:a16="http://schemas.microsoft.com/office/drawing/2014/main" id="{B30BD26A-2844-8240-8149-93D0D24297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28951" y="13827125"/>
              <a:ext cx="2046126" cy="1303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853EC93B-B8D6-1742-B6FC-59FFCCD0522D}"/>
              </a:ext>
            </a:extLst>
          </p:cNvPr>
          <p:cNvGrpSpPr/>
          <p:nvPr/>
        </p:nvGrpSpPr>
        <p:grpSpPr>
          <a:xfrm>
            <a:off x="938615" y="5467442"/>
            <a:ext cx="4394990" cy="1107996"/>
            <a:chOff x="14756833" y="29002583"/>
            <a:chExt cx="4394990" cy="1107996"/>
          </a:xfrm>
        </p:grpSpPr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CE32CF59-BDF9-104B-9901-F6C8674FDBDF}"/>
                </a:ext>
              </a:extLst>
            </p:cNvPr>
            <p:cNvSpPr/>
            <p:nvPr/>
          </p:nvSpPr>
          <p:spPr>
            <a:xfrm>
              <a:off x="15419198" y="29002583"/>
              <a:ext cx="3732625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10000"/>
                </a:spcBef>
                <a:defRPr/>
              </a:pPr>
              <a:r>
                <a:rPr kumimoji="0" lang="en-US" altLang="ja-JP" sz="6600" b="1" dirty="0">
                  <a:solidFill>
                    <a:srgbClr val="C00000"/>
                  </a:solidFill>
                  <a:latin typeface="Segoe UI" panose="020B0502040204020203" pitchFamily="34" charset="0"/>
                  <a:ea typeface="Meiryo UI" panose="020B0604030504040204" pitchFamily="34" charset="-128"/>
                  <a:cs typeface="Segoe UI" panose="020B0502040204020203" pitchFamily="34" charset="0"/>
                </a:rPr>
                <a:t> Summary</a:t>
              </a:r>
            </a:p>
          </p:txBody>
        </p:sp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259DBD5D-CEAF-7449-AD9A-4DAA38BC161B}"/>
                </a:ext>
              </a:extLst>
            </p:cNvPr>
            <p:cNvSpPr/>
            <p:nvPr/>
          </p:nvSpPr>
          <p:spPr>
            <a:xfrm>
              <a:off x="14756833" y="29083740"/>
              <a:ext cx="485562" cy="97712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C00000"/>
                </a:solidFill>
              </a:endParaRP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957D6F9-E06C-5249-9284-8E2900026726}"/>
              </a:ext>
            </a:extLst>
          </p:cNvPr>
          <p:cNvSpPr/>
          <p:nvPr/>
        </p:nvSpPr>
        <p:spPr>
          <a:xfrm>
            <a:off x="309948" y="5362529"/>
            <a:ext cx="14840005" cy="8253495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DB2B4A71-A4CE-AA48-962A-B9650E586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311949"/>
              </p:ext>
            </p:extLst>
          </p:nvPr>
        </p:nvGraphicFramePr>
        <p:xfrm>
          <a:off x="2121717" y="24018071"/>
          <a:ext cx="7249102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4926">
                  <a:extLst>
                    <a:ext uri="{9D8B030D-6E8A-4147-A177-3AD203B41FA5}">
                      <a16:colId xmlns:a16="http://schemas.microsoft.com/office/drawing/2014/main" val="241958838"/>
                    </a:ext>
                  </a:extLst>
                </a:gridCol>
                <a:gridCol w="1329902">
                  <a:extLst>
                    <a:ext uri="{9D8B030D-6E8A-4147-A177-3AD203B41FA5}">
                      <a16:colId xmlns:a16="http://schemas.microsoft.com/office/drawing/2014/main" val="3651268421"/>
                    </a:ext>
                  </a:extLst>
                </a:gridCol>
                <a:gridCol w="1211092">
                  <a:extLst>
                    <a:ext uri="{9D8B030D-6E8A-4147-A177-3AD203B41FA5}">
                      <a16:colId xmlns:a16="http://schemas.microsoft.com/office/drawing/2014/main" val="4123046615"/>
                    </a:ext>
                  </a:extLst>
                </a:gridCol>
                <a:gridCol w="1343182">
                  <a:extLst>
                    <a:ext uri="{9D8B030D-6E8A-4147-A177-3AD203B41FA5}">
                      <a16:colId xmlns:a16="http://schemas.microsoft.com/office/drawing/2014/main" val="2089002811"/>
                    </a:ext>
                  </a:extLst>
                </a:gridCol>
              </a:tblGrid>
              <a:tr h="543569">
                <a:tc>
                  <a:txBody>
                    <a:bodyPr/>
                    <a:lstStyle/>
                    <a:p>
                      <a:endParaRPr kumimoji="1" lang="ja-JP" altLang="en-US" sz="36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Prec.</a:t>
                      </a:r>
                      <a:endParaRPr kumimoji="1" lang="ja-JP" altLang="en-US" sz="3600">
                        <a:solidFill>
                          <a:schemeClr val="tx1"/>
                        </a:solidFill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Rec.</a:t>
                      </a:r>
                      <a:endParaRPr kumimoji="1" lang="ja-JP" altLang="en-US" sz="3600">
                        <a:solidFill>
                          <a:schemeClr val="tx1"/>
                        </a:solidFill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</a:t>
                      </a:r>
                      <a:endParaRPr kumimoji="1" lang="ja-JP" altLang="en-US" sz="3600">
                        <a:solidFill>
                          <a:schemeClr val="tx1"/>
                        </a:solidFill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798783"/>
                  </a:ext>
                </a:extLst>
              </a:tr>
              <a:tr h="601582">
                <a:tc>
                  <a:txBody>
                    <a:bodyPr/>
                    <a:lstStyle/>
                    <a:p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Base SED</a:t>
                      </a:r>
                      <a:endParaRPr kumimoji="1" lang="ja-JP" altLang="en-US" sz="36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88.5</a:t>
                      </a:r>
                      <a:endParaRPr kumimoji="1" lang="ja-JP" altLang="en-US" sz="36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79.8</a:t>
                      </a:r>
                      <a:endParaRPr kumimoji="1" lang="ja-JP" altLang="en-US" sz="36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83.9</a:t>
                      </a:r>
                      <a:endParaRPr kumimoji="1" lang="ja-JP" altLang="en-US" sz="36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53640581"/>
                  </a:ext>
                </a:extLst>
              </a:tr>
              <a:tr h="601582">
                <a:tc>
                  <a:txBody>
                    <a:bodyPr/>
                    <a:lstStyle/>
                    <a:p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Proposed SED  </a:t>
                      </a:r>
                      <a:endParaRPr kumimoji="1" lang="ja-JP" altLang="en-US" sz="36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91.3</a:t>
                      </a:r>
                      <a:endParaRPr kumimoji="1" lang="ja-JP" altLang="en-US" sz="36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95.6</a:t>
                      </a:r>
                      <a:endParaRPr kumimoji="1" lang="ja-JP" altLang="en-US" sz="36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93.4</a:t>
                      </a:r>
                      <a:endParaRPr kumimoji="1" lang="ja-JP" altLang="en-US" sz="3600" b="1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066525"/>
                  </a:ext>
                </a:extLst>
              </a:tr>
            </a:tbl>
          </a:graphicData>
        </a:graphic>
      </p:graphicFrame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392679C7-1CE3-7846-B5AA-28AFE847D7C6}"/>
              </a:ext>
            </a:extLst>
          </p:cNvPr>
          <p:cNvSpPr txBox="1"/>
          <p:nvPr/>
        </p:nvSpPr>
        <p:spPr>
          <a:xfrm>
            <a:off x="1341200" y="28845861"/>
            <a:ext cx="1391907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GEC Model 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" altLang="ja-JP" sz="48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Transformer-based Model</a:t>
            </a:r>
            <a:endParaRPr lang="en" altLang="ja-JP" sz="4800" b="1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r>
              <a:rPr lang="en-US" altLang="ja-JP" sz="5400" b="1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SED Model 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ja-JP" sz="48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BERT-based Model</a:t>
            </a:r>
            <a:endParaRPr lang="en" altLang="ja-JP" sz="4800" b="1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r>
              <a:rPr lang="en" altLang="ja-JP" sz="4800" b="1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Error Generation Model (</a:t>
            </a:r>
            <a:r>
              <a:rPr lang="en" altLang="ja-JP" sz="4800" b="1" dirty="0" err="1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GenData</a:t>
            </a:r>
            <a:r>
              <a:rPr lang="en" altLang="ja-JP" sz="4800" b="1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" altLang="ja-JP" sz="48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Following the system by </a:t>
            </a:r>
            <a:r>
              <a:rPr lang="en" altLang="ja-JP" sz="4800" dirty="0" err="1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Edunov</a:t>
            </a:r>
            <a:r>
              <a:rPr lang="en" altLang="ja-JP" sz="48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et al. (2018)</a:t>
            </a:r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76DC1375-D81B-7E4F-B20E-2EBE0E88F886}"/>
              </a:ext>
            </a:extLst>
          </p:cNvPr>
          <p:cNvGrpSpPr/>
          <p:nvPr/>
        </p:nvGrpSpPr>
        <p:grpSpPr>
          <a:xfrm>
            <a:off x="869898" y="33603169"/>
            <a:ext cx="3547065" cy="1107996"/>
            <a:chOff x="14756833" y="29002583"/>
            <a:chExt cx="3547065" cy="1107996"/>
          </a:xfrm>
        </p:grpSpPr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EB862CA3-6845-CF42-8CF1-FB5C7F3609C5}"/>
                </a:ext>
              </a:extLst>
            </p:cNvPr>
            <p:cNvSpPr/>
            <p:nvPr/>
          </p:nvSpPr>
          <p:spPr>
            <a:xfrm>
              <a:off x="15419198" y="29002583"/>
              <a:ext cx="2884700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10000"/>
                </a:spcBef>
                <a:defRPr/>
              </a:pPr>
              <a:r>
                <a:rPr kumimoji="0" lang="en-US" altLang="ja-JP" sz="6600" b="1" dirty="0">
                  <a:solidFill>
                    <a:srgbClr val="0770A4"/>
                  </a:solidFill>
                  <a:latin typeface="Segoe UI" panose="020B0502040204020203" pitchFamily="34" charset="0"/>
                  <a:ea typeface="Meiryo UI" panose="020B0604030504040204" pitchFamily="34" charset="-128"/>
                  <a:cs typeface="Segoe UI" panose="020B0502040204020203" pitchFamily="34" charset="0"/>
                </a:rPr>
                <a:t>Dataset</a:t>
              </a:r>
            </a:p>
          </p:txBody>
        </p:sp>
        <p:sp>
          <p:nvSpPr>
            <p:cNvPr id="119" name="正方形/長方形 118">
              <a:extLst>
                <a:ext uri="{FF2B5EF4-FFF2-40B4-BE49-F238E27FC236}">
                  <a16:creationId xmlns:a16="http://schemas.microsoft.com/office/drawing/2014/main" id="{84D7CAC4-0866-6547-AC76-A03CB909D0DA}"/>
                </a:ext>
              </a:extLst>
            </p:cNvPr>
            <p:cNvSpPr/>
            <p:nvPr/>
          </p:nvSpPr>
          <p:spPr>
            <a:xfrm>
              <a:off x="14756833" y="29083740"/>
              <a:ext cx="485562" cy="977128"/>
            </a:xfrm>
            <a:prstGeom prst="rect">
              <a:avLst/>
            </a:prstGeom>
            <a:solidFill>
              <a:srgbClr val="00549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F46DC816-07D0-EC4D-816D-91A34277D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406370"/>
              </p:ext>
            </p:extLst>
          </p:nvPr>
        </p:nvGraphicFramePr>
        <p:xfrm>
          <a:off x="1093843" y="34792101"/>
          <a:ext cx="14609873" cy="7764827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268855">
                  <a:extLst>
                    <a:ext uri="{9D8B030D-6E8A-4147-A177-3AD203B41FA5}">
                      <a16:colId xmlns:a16="http://schemas.microsoft.com/office/drawing/2014/main" val="3665492779"/>
                    </a:ext>
                  </a:extLst>
                </a:gridCol>
                <a:gridCol w="6774079">
                  <a:extLst>
                    <a:ext uri="{9D8B030D-6E8A-4147-A177-3AD203B41FA5}">
                      <a16:colId xmlns:a16="http://schemas.microsoft.com/office/drawing/2014/main" val="4058457505"/>
                    </a:ext>
                  </a:extLst>
                </a:gridCol>
                <a:gridCol w="5566939">
                  <a:extLst>
                    <a:ext uri="{9D8B030D-6E8A-4147-A177-3AD203B41FA5}">
                      <a16:colId xmlns:a16="http://schemas.microsoft.com/office/drawing/2014/main" val="4189162410"/>
                    </a:ext>
                  </a:extLst>
                </a:gridCol>
              </a:tblGrid>
              <a:tr h="911640">
                <a:tc>
                  <a:txBody>
                    <a:bodyPr/>
                    <a:lstStyle/>
                    <a:p>
                      <a:r>
                        <a:rPr kumimoji="1" lang="en-US" altLang="ja-JP" sz="4000" dirty="0">
                          <a:solidFill>
                            <a:schemeClr val="tx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Model</a:t>
                      </a:r>
                      <a:endParaRPr kumimoji="1" lang="ja-JP" altLang="en-US" sz="4000">
                        <a:solidFill>
                          <a:schemeClr val="tx1"/>
                        </a:solidFill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4000" dirty="0">
                          <a:solidFill>
                            <a:schemeClr val="tx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Track1</a:t>
                      </a:r>
                      <a:endParaRPr kumimoji="1" lang="ja-JP" altLang="en-US" sz="4000">
                        <a:solidFill>
                          <a:schemeClr val="tx1"/>
                        </a:solidFill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4000" dirty="0">
                          <a:solidFill>
                            <a:schemeClr val="tx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Track2</a:t>
                      </a:r>
                      <a:endParaRPr kumimoji="1" lang="ja-JP" altLang="en-US" sz="4000">
                        <a:solidFill>
                          <a:schemeClr val="tx1"/>
                        </a:solidFill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4552674"/>
                  </a:ext>
                </a:extLst>
              </a:tr>
              <a:tr h="2191939">
                <a:tc>
                  <a:txBody>
                    <a:bodyPr/>
                    <a:lstStyle/>
                    <a:p>
                      <a:r>
                        <a:rPr kumimoji="1" lang="en-US" altLang="ja-JP" sz="40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GEC</a:t>
                      </a:r>
                      <a:endParaRPr kumimoji="1" lang="ja-JP" altLang="en-US" sz="40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Official data (564K)</a:t>
                      </a:r>
                      <a:endParaRPr kumimoji="1" lang="ja-JP" altLang="en-US" sz="36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Official data (564K)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EFCAMDAT [</a:t>
                      </a:r>
                      <a:r>
                        <a:rPr kumimoji="1" lang="en-US" altLang="ja-JP" sz="3600" dirty="0" err="1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Geertzen</a:t>
                      </a:r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et al+2013] + Non-public Lang-8 (7.7M)</a:t>
                      </a:r>
                      <a:endParaRPr kumimoji="1" lang="ja-JP" altLang="en-US" sz="36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93750338"/>
                  </a:ext>
                </a:extLst>
              </a:tr>
              <a:tr h="3244070">
                <a:tc>
                  <a:txBody>
                    <a:bodyPr/>
                    <a:lstStyle/>
                    <a:p>
                      <a:r>
                        <a:rPr kumimoji="1" lang="en-US" altLang="ja-JP" sz="4000" dirty="0" err="1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GenData</a:t>
                      </a:r>
                      <a:endParaRPr kumimoji="1" lang="ja-JP" altLang="en-US" sz="40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Simple Wikipedia + Essay scoring data sets (</a:t>
                      </a:r>
                      <a:r>
                        <a:rPr kumimoji="1" lang="en-US" altLang="ja-JP" sz="3600" dirty="0" err="1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i.e</a:t>
                      </a:r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, ICLE [Granger+2009], ICNALE[Ishikawa], ASAP, TOEFL 11[Blanchard+2013]) (1.4M)</a:t>
                      </a:r>
                      <a:endParaRPr kumimoji="1" lang="ja-JP" altLang="en-US" sz="36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kumimoji="1" lang="en-US" altLang="ja-JP" sz="3600" dirty="0"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4953391"/>
                  </a:ext>
                </a:extLst>
              </a:tr>
              <a:tr h="1183907">
                <a:tc>
                  <a:txBody>
                    <a:bodyPr/>
                    <a:lstStyle/>
                    <a:p>
                      <a:r>
                        <a:rPr kumimoji="1" lang="en-US" altLang="ja-JP" sz="40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SED</a:t>
                      </a:r>
                      <a:endParaRPr kumimoji="1" lang="ja-JP" altLang="en-US" sz="40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3600" dirty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Official data (564K)</a:t>
                      </a:r>
                      <a:endParaRPr kumimoji="1" lang="ja-JP" altLang="en-US" sz="3600">
                        <a:latin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783610"/>
                  </a:ext>
                </a:extLst>
              </a:tr>
            </a:tbl>
          </a:graphicData>
        </a:graphic>
      </p:graphicFrame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A290D07C-FE0F-1C4E-9217-B467AE8D6100}"/>
              </a:ext>
            </a:extLst>
          </p:cNvPr>
          <p:cNvGrpSpPr/>
          <p:nvPr/>
        </p:nvGrpSpPr>
        <p:grpSpPr>
          <a:xfrm>
            <a:off x="851062" y="27645844"/>
            <a:ext cx="3129707" cy="1107996"/>
            <a:chOff x="14756833" y="29002583"/>
            <a:chExt cx="3129707" cy="1107996"/>
          </a:xfrm>
        </p:grpSpPr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EED20807-12DE-7C41-B0E9-E0D898B3B638}"/>
                </a:ext>
              </a:extLst>
            </p:cNvPr>
            <p:cNvSpPr/>
            <p:nvPr/>
          </p:nvSpPr>
          <p:spPr>
            <a:xfrm>
              <a:off x="15419198" y="29002583"/>
              <a:ext cx="2467342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10000"/>
                </a:spcBef>
                <a:defRPr/>
              </a:pPr>
              <a:r>
                <a:rPr kumimoji="0" lang="en-US" altLang="ja-JP" sz="6600" b="1" dirty="0">
                  <a:solidFill>
                    <a:srgbClr val="0770A4"/>
                  </a:solidFill>
                  <a:latin typeface="Segoe UI" panose="020B0502040204020203" pitchFamily="34" charset="0"/>
                  <a:ea typeface="Meiryo UI" panose="020B0604030504040204" pitchFamily="34" charset="-128"/>
                  <a:cs typeface="Segoe UI" panose="020B0502040204020203" pitchFamily="34" charset="0"/>
                </a:rPr>
                <a:t>Model</a:t>
              </a:r>
            </a:p>
          </p:txBody>
        </p:sp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2B2D875A-D1A5-2442-928D-8E3E6F3BB7E3}"/>
                </a:ext>
              </a:extLst>
            </p:cNvPr>
            <p:cNvSpPr/>
            <p:nvPr/>
          </p:nvSpPr>
          <p:spPr>
            <a:xfrm>
              <a:off x="14756833" y="29083740"/>
              <a:ext cx="485562" cy="977128"/>
            </a:xfrm>
            <a:prstGeom prst="rect">
              <a:avLst/>
            </a:prstGeom>
            <a:solidFill>
              <a:srgbClr val="00549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7" name="図 16">
            <a:extLst>
              <a:ext uri="{FF2B5EF4-FFF2-40B4-BE49-F238E27FC236}">
                <a16:creationId xmlns:a16="http://schemas.microsoft.com/office/drawing/2014/main" id="{1D728300-2328-FA43-BDC1-46A284EEBE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2406" y="20212068"/>
            <a:ext cx="14860846" cy="3309283"/>
          </a:xfrm>
          <a:prstGeom prst="rect">
            <a:avLst/>
          </a:prstGeom>
        </p:spPr>
      </p:pic>
      <p:sp>
        <p:nvSpPr>
          <p:cNvPr id="18" name="環状矢印 17">
            <a:extLst>
              <a:ext uri="{FF2B5EF4-FFF2-40B4-BE49-F238E27FC236}">
                <a16:creationId xmlns:a16="http://schemas.microsoft.com/office/drawing/2014/main" id="{E35F33A4-B2C4-CE42-B007-3C9E16B64E43}"/>
              </a:ext>
            </a:extLst>
          </p:cNvPr>
          <p:cNvSpPr/>
          <p:nvPr/>
        </p:nvSpPr>
        <p:spPr>
          <a:xfrm rot="5400000">
            <a:off x="21890242" y="39264682"/>
            <a:ext cx="1146361" cy="1016451"/>
          </a:xfrm>
          <a:prstGeom prst="circularArrow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F08AA3F-D732-BB4D-B792-2ED6CC9B9FAE}"/>
              </a:ext>
            </a:extLst>
          </p:cNvPr>
          <p:cNvSpPr txBox="1"/>
          <p:nvPr/>
        </p:nvSpPr>
        <p:spPr>
          <a:xfrm>
            <a:off x="9947996" y="24956802"/>
            <a:ext cx="5475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fine-tuned (+</a:t>
            </a:r>
            <a:r>
              <a:rPr lang="en-US" altLang="ja-JP" sz="3600" b="1" dirty="0">
                <a:solidFill>
                  <a:srgbClr val="00B050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9.5</a:t>
            </a:r>
            <a:r>
              <a:rPr lang="en-US" altLang="ja-JP" sz="36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F point)</a:t>
            </a:r>
            <a:endParaRPr kumimoji="1" lang="en-US" altLang="ja-JP" sz="36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123" name="Picture 48" descr="1287736558_old-edit-find">
            <a:extLst>
              <a:ext uri="{FF2B5EF4-FFF2-40B4-BE49-F238E27FC236}">
                <a16:creationId xmlns:a16="http://schemas.microsoft.com/office/drawing/2014/main" id="{927665A2-E032-1D4C-AB34-5A825A3FA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65" y="13956099"/>
            <a:ext cx="1223962" cy="123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" name="Picture 54" descr="network-programming-gear-10650">
            <a:extLst>
              <a:ext uri="{FF2B5EF4-FFF2-40B4-BE49-F238E27FC236}">
                <a16:creationId xmlns:a16="http://schemas.microsoft.com/office/drawing/2014/main" id="{B7BB32DF-CFBB-2E4F-821C-286130E9F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1734" y="26270068"/>
            <a:ext cx="116298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F3014EC9-CCC1-864F-AEFE-739D27D7E6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755982" y="9511782"/>
            <a:ext cx="13972691" cy="2781135"/>
          </a:xfrm>
          <a:prstGeom prst="rect">
            <a:avLst/>
          </a:prstGeom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51870DF4-7F5D-B443-9430-9F1DEF1B1F04}"/>
              </a:ext>
            </a:extLst>
          </p:cNvPr>
          <p:cNvSpPr txBox="1"/>
          <p:nvPr/>
        </p:nvSpPr>
        <p:spPr>
          <a:xfrm>
            <a:off x="15755982" y="6934659"/>
            <a:ext cx="131607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ja-JP" sz="48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We input grammatically incorrect sentences predicted by the SED model into our GEC model </a:t>
            </a:r>
          </a:p>
          <a:p>
            <a:endParaRPr kumimoji="1" lang="ja-JP" altLang="en-US" sz="3600"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sp>
        <p:nvSpPr>
          <p:cNvPr id="57" name="環状矢印 56">
            <a:extLst>
              <a:ext uri="{FF2B5EF4-FFF2-40B4-BE49-F238E27FC236}">
                <a16:creationId xmlns:a16="http://schemas.microsoft.com/office/drawing/2014/main" id="{0AB84882-3767-3B41-BF57-276CF36240DF}"/>
              </a:ext>
            </a:extLst>
          </p:cNvPr>
          <p:cNvSpPr/>
          <p:nvPr/>
        </p:nvSpPr>
        <p:spPr>
          <a:xfrm rot="5400000">
            <a:off x="8852158" y="24734428"/>
            <a:ext cx="1146361" cy="1016451"/>
          </a:xfrm>
          <a:prstGeom prst="circularArrow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48D6A48-91D7-6546-A905-FF51A6C95962}"/>
              </a:ext>
            </a:extLst>
          </p:cNvPr>
          <p:cNvSpPr txBox="1"/>
          <p:nvPr/>
        </p:nvSpPr>
        <p:spPr>
          <a:xfrm>
            <a:off x="20919630" y="41140702"/>
            <a:ext cx="2833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+ </a:t>
            </a:r>
            <a:r>
              <a:rPr kumimoji="1" lang="en-US" altLang="ja-JP" sz="3600" b="1" dirty="0">
                <a:solidFill>
                  <a:srgbClr val="00B050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4.05</a:t>
            </a:r>
            <a:r>
              <a:rPr kumimoji="1" lang="en-US" altLang="ja-JP" sz="36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point</a:t>
            </a:r>
          </a:p>
        </p:txBody>
      </p:sp>
    </p:spTree>
    <p:extLst>
      <p:ext uri="{BB962C8B-B14F-4D97-AF65-F5344CB8AC3E}">
        <p14:creationId xmlns:p14="http://schemas.microsoft.com/office/powerpoint/2010/main" val="1595722094"/>
      </p:ext>
    </p:extLst>
  </p:cSld>
  <p:clrMapOvr>
    <a:masterClrMapping/>
  </p:clrMapOvr>
</p:sld>
</file>

<file path=ppt/theme/theme1.xml><?xml version="1.0" encoding="utf-8"?>
<a:theme xmlns:a="http://schemas.openxmlformats.org/drawingml/2006/main" name="学会発表ポスター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学会発表ポスターテンプレート" id="{E2EECF91-F182-3C4C-8BEB-8BB1517385F2}" vid="{509554DA-1304-C14B-939F-F3BD9647A7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学会発表ポスターテンプレート</Template>
  <TotalTime>6992</TotalTime>
  <Words>347</Words>
  <Application>Microsoft Macintosh PowerPoint</Application>
  <PresentationFormat>ユーザー設定</PresentationFormat>
  <Paragraphs>89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Segoe UI</vt:lpstr>
      <vt:lpstr>Arial</vt:lpstr>
      <vt:lpstr>Calibri</vt:lpstr>
      <vt:lpstr>Segoe UI Historic</vt:lpstr>
      <vt:lpstr>学会発表ポスターテンプレート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Microsoft Office ユーザー</dc:creator>
  <cp:keywords/>
  <dc:description/>
  <cp:lastModifiedBy>Microsoft Office ユーザー</cp:lastModifiedBy>
  <cp:revision>338</cp:revision>
  <cp:lastPrinted>2019-07-25T02:44:26Z</cp:lastPrinted>
  <dcterms:created xsi:type="dcterms:W3CDTF">2018-08-15T09:46:28Z</dcterms:created>
  <dcterms:modified xsi:type="dcterms:W3CDTF">2019-07-25T04:20:36Z</dcterms:modified>
  <cp:category/>
</cp:coreProperties>
</file>