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山 香 StepQI" initials="内山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8D9B"/>
    <a:srgbClr val="FAA7A8"/>
    <a:srgbClr val="FF1700"/>
    <a:srgbClr val="FF455C"/>
    <a:srgbClr val="FFC09D"/>
    <a:srgbClr val="FF9300"/>
    <a:srgbClr val="A14340"/>
    <a:srgbClr val="929000"/>
    <a:srgbClr val="FFF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1"/>
    <p:restoredTop sz="96327"/>
  </p:normalViewPr>
  <p:slideViewPr>
    <p:cSldViewPr>
      <p:cViewPr>
        <p:scale>
          <a:sx n="21" d="100"/>
          <a:sy n="21" d="100"/>
        </p:scale>
        <p:origin x="904" y="848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957379792312618E-2"/>
          <c:y val="6.4814814814814811E-2"/>
          <c:w val="0.9810426202076874"/>
          <c:h val="0.83364229560589509"/>
        </c:manualLayout>
      </c:layout>
      <c:lineChart>
        <c:grouping val="standard"/>
        <c:varyColors val="0"/>
        <c:ser>
          <c:idx val="1"/>
          <c:order val="0"/>
          <c:tx>
            <c:strRef>
              <c:f>Sheet2!$C$15</c:f>
              <c:strCache>
                <c:ptCount val="1"/>
                <c:pt idx="0">
                  <c:v>Human-like language model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Sheet2!$A$16:$A$23</c:f>
              <c:strCache>
                <c:ptCount val="8"/>
                <c:pt idx="0">
                  <c:v>世の中には</c:v>
                </c:pt>
                <c:pt idx="1">
                  <c:v>様々な</c:v>
                </c:pt>
                <c:pt idx="2">
                  <c:v>人が</c:v>
                </c:pt>
                <c:pt idx="3">
                  <c:v>いるという</c:v>
                </c:pt>
                <c:pt idx="4">
                  <c:v>ことが，</c:v>
                </c:pt>
                <c:pt idx="5">
                  <c:v>よく</c:v>
                </c:pt>
                <c:pt idx="6">
                  <c:v>わかった．</c:v>
                </c:pt>
                <c:pt idx="7">
                  <c:v>ホスピスという</c:v>
                </c:pt>
              </c:strCache>
            </c:strRef>
          </c:cat>
          <c:val>
            <c:numRef>
              <c:f>Sheet2!$C$16:$C$23</c:f>
              <c:numCache>
                <c:formatCode>General</c:formatCode>
                <c:ptCount val="8"/>
                <c:pt idx="0">
                  <c:v>0.94909364401372853</c:v>
                </c:pt>
                <c:pt idx="1">
                  <c:v>1.4409483792102653</c:v>
                </c:pt>
                <c:pt idx="2">
                  <c:v>2.2847140211271926</c:v>
                </c:pt>
                <c:pt idx="3">
                  <c:v>2.6598576255321191</c:v>
                </c:pt>
                <c:pt idx="4">
                  <c:v>1.2516280882922306</c:v>
                </c:pt>
                <c:pt idx="5">
                  <c:v>1.4413552429068743</c:v>
                </c:pt>
                <c:pt idx="6">
                  <c:v>9.4935526125623004E-2</c:v>
                </c:pt>
                <c:pt idx="7">
                  <c:v>3.923020557580803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71-BD45-A20B-4DC75D016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4230319"/>
        <c:axId val="1924231999"/>
      </c:lineChart>
      <c:catAx>
        <c:axId val="192423031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4231999"/>
        <c:crosses val="autoZero"/>
        <c:auto val="1"/>
        <c:lblAlgn val="ctr"/>
        <c:lblOffset val="100"/>
        <c:noMultiLvlLbl val="0"/>
      </c:catAx>
      <c:valAx>
        <c:axId val="192423199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2423031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3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530194217257828E-2"/>
          <c:y val="0.12855786823678308"/>
          <c:w val="0.95247002398081537"/>
          <c:h val="0.87144194257524532"/>
        </c:manualLayout>
      </c:layout>
      <c:lineChart>
        <c:grouping val="standard"/>
        <c:varyColors val="0"/>
        <c:ser>
          <c:idx val="0"/>
          <c:order val="0"/>
          <c:tx>
            <c:strRef>
              <c:f>Sheet2!$B$15</c:f>
              <c:strCache>
                <c:ptCount val="1"/>
                <c:pt idx="0">
                  <c:v>Psychometric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Sheet2!$A$16:$A$23</c:f>
              <c:strCache>
                <c:ptCount val="8"/>
                <c:pt idx="0">
                  <c:v>世の中には</c:v>
                </c:pt>
                <c:pt idx="1">
                  <c:v>様々な</c:v>
                </c:pt>
                <c:pt idx="2">
                  <c:v>人が</c:v>
                </c:pt>
                <c:pt idx="3">
                  <c:v>いるという</c:v>
                </c:pt>
                <c:pt idx="4">
                  <c:v>ことが，</c:v>
                </c:pt>
                <c:pt idx="5">
                  <c:v>よく</c:v>
                </c:pt>
                <c:pt idx="6">
                  <c:v>わかった．</c:v>
                </c:pt>
                <c:pt idx="7">
                  <c:v>ホスピスという</c:v>
                </c:pt>
              </c:strCache>
            </c:strRef>
          </c:cat>
          <c:val>
            <c:numRef>
              <c:f>Sheet2!$B$16:$B$23</c:f>
              <c:numCache>
                <c:formatCode>General</c:formatCode>
                <c:ptCount val="8"/>
                <c:pt idx="0">
                  <c:v>0.60000000000000009</c:v>
                </c:pt>
                <c:pt idx="1">
                  <c:v>1.4</c:v>
                </c:pt>
                <c:pt idx="2">
                  <c:v>1.7</c:v>
                </c:pt>
                <c:pt idx="3">
                  <c:v>2.2000000000000002</c:v>
                </c:pt>
                <c:pt idx="4">
                  <c:v>1.6</c:v>
                </c:pt>
                <c:pt idx="5">
                  <c:v>1.1000000000000001</c:v>
                </c:pt>
                <c:pt idx="6">
                  <c:v>0.5</c:v>
                </c:pt>
                <c:pt idx="7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1F-8D49-AA92-F4E55EF97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4230319"/>
        <c:axId val="1924231999"/>
      </c:lineChart>
      <c:catAx>
        <c:axId val="192423031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4231999"/>
        <c:crosses val="autoZero"/>
        <c:auto val="1"/>
        <c:lblAlgn val="ctr"/>
        <c:lblOffset val="100"/>
        <c:noMultiLvlLbl val="0"/>
      </c:catAx>
      <c:valAx>
        <c:axId val="192423199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2423031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3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957379792312618E-2"/>
          <c:y val="6.4814814814814811E-2"/>
          <c:w val="0.9810426202076874"/>
          <c:h val="0.83364229560589509"/>
        </c:manualLayout>
      </c:layout>
      <c:lineChart>
        <c:grouping val="standard"/>
        <c:varyColors val="0"/>
        <c:ser>
          <c:idx val="1"/>
          <c:order val="0"/>
          <c:tx>
            <c:strRef>
              <c:f>Sheet2!$C$15</c:f>
              <c:strCache>
                <c:ptCount val="1"/>
                <c:pt idx="0">
                  <c:v>Human-like language model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Sheet2!$A$16:$A$23</c:f>
              <c:strCache>
                <c:ptCount val="8"/>
                <c:pt idx="0">
                  <c:v>世の中には</c:v>
                </c:pt>
                <c:pt idx="1">
                  <c:v>様々な</c:v>
                </c:pt>
                <c:pt idx="2">
                  <c:v>人が</c:v>
                </c:pt>
                <c:pt idx="3">
                  <c:v>いるという</c:v>
                </c:pt>
                <c:pt idx="4">
                  <c:v>ことが，</c:v>
                </c:pt>
                <c:pt idx="5">
                  <c:v>よく</c:v>
                </c:pt>
                <c:pt idx="6">
                  <c:v>わかった．</c:v>
                </c:pt>
                <c:pt idx="7">
                  <c:v>ホスピスという</c:v>
                </c:pt>
              </c:strCache>
            </c:strRef>
          </c:cat>
          <c:val>
            <c:numRef>
              <c:f>Sheet2!$C$16:$C$23</c:f>
              <c:numCache>
                <c:formatCode>General</c:formatCode>
                <c:ptCount val="8"/>
                <c:pt idx="0">
                  <c:v>0.94909364401372853</c:v>
                </c:pt>
                <c:pt idx="1">
                  <c:v>1.4409483792102653</c:v>
                </c:pt>
                <c:pt idx="2">
                  <c:v>2.2847140211271926</c:v>
                </c:pt>
                <c:pt idx="3">
                  <c:v>2.6598576255321191</c:v>
                </c:pt>
                <c:pt idx="4">
                  <c:v>1.2516280882922306</c:v>
                </c:pt>
                <c:pt idx="5">
                  <c:v>1.4413552429068743</c:v>
                </c:pt>
                <c:pt idx="6">
                  <c:v>9.4935526125623004E-2</c:v>
                </c:pt>
                <c:pt idx="7">
                  <c:v>3.923020557580803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2C-904C-BCEF-1191C3018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4230319"/>
        <c:axId val="1924231999"/>
      </c:lineChart>
      <c:catAx>
        <c:axId val="192423031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4231999"/>
        <c:crosses val="autoZero"/>
        <c:auto val="1"/>
        <c:lblAlgn val="ctr"/>
        <c:lblOffset val="100"/>
        <c:noMultiLvlLbl val="0"/>
      </c:catAx>
      <c:valAx>
        <c:axId val="192423199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2423031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3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530194217257828E-2"/>
          <c:y val="0.12855786823678308"/>
          <c:w val="0.95247002398081537"/>
          <c:h val="0.87144194257524532"/>
        </c:manualLayout>
      </c:layout>
      <c:lineChart>
        <c:grouping val="standard"/>
        <c:varyColors val="0"/>
        <c:ser>
          <c:idx val="0"/>
          <c:order val="0"/>
          <c:tx>
            <c:strRef>
              <c:f>Sheet2!$B$15</c:f>
              <c:strCache>
                <c:ptCount val="1"/>
                <c:pt idx="0">
                  <c:v>Psychometric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Sheet2!$A$16:$A$23</c:f>
              <c:strCache>
                <c:ptCount val="8"/>
                <c:pt idx="0">
                  <c:v>世の中には</c:v>
                </c:pt>
                <c:pt idx="1">
                  <c:v>様々な</c:v>
                </c:pt>
                <c:pt idx="2">
                  <c:v>人が</c:v>
                </c:pt>
                <c:pt idx="3">
                  <c:v>いるという</c:v>
                </c:pt>
                <c:pt idx="4">
                  <c:v>ことが，</c:v>
                </c:pt>
                <c:pt idx="5">
                  <c:v>よく</c:v>
                </c:pt>
                <c:pt idx="6">
                  <c:v>わかった．</c:v>
                </c:pt>
                <c:pt idx="7">
                  <c:v>ホスピスという</c:v>
                </c:pt>
              </c:strCache>
            </c:strRef>
          </c:cat>
          <c:val>
            <c:numRef>
              <c:f>Sheet2!$B$16:$B$23</c:f>
              <c:numCache>
                <c:formatCode>General</c:formatCode>
                <c:ptCount val="8"/>
                <c:pt idx="0">
                  <c:v>0.60000000000000009</c:v>
                </c:pt>
                <c:pt idx="1">
                  <c:v>1.4</c:v>
                </c:pt>
                <c:pt idx="2">
                  <c:v>1.7</c:v>
                </c:pt>
                <c:pt idx="3">
                  <c:v>2.2000000000000002</c:v>
                </c:pt>
                <c:pt idx="4">
                  <c:v>1.6</c:v>
                </c:pt>
                <c:pt idx="5">
                  <c:v>1.1000000000000001</c:v>
                </c:pt>
                <c:pt idx="6">
                  <c:v>0.5</c:v>
                </c:pt>
                <c:pt idx="7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35-104D-8BD1-E3033FA80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4230319"/>
        <c:axId val="1924231999"/>
      </c:lineChart>
      <c:catAx>
        <c:axId val="192423031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4231999"/>
        <c:crosses val="autoZero"/>
        <c:auto val="1"/>
        <c:lblAlgn val="ctr"/>
        <c:lblOffset val="100"/>
        <c:noMultiLvlLbl val="0"/>
      </c:catAx>
      <c:valAx>
        <c:axId val="192423199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2423031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3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7388518891292087"/>
          <c:w val="0.95247002398081537"/>
          <c:h val="0.70146279918053267"/>
        </c:manualLayout>
      </c:layout>
      <c:lineChart>
        <c:grouping val="standard"/>
        <c:varyColors val="0"/>
        <c:ser>
          <c:idx val="0"/>
          <c:order val="0"/>
          <c:tx>
            <c:strRef>
              <c:f>Sheet2!$B$15</c:f>
              <c:strCache>
                <c:ptCount val="1"/>
                <c:pt idx="0">
                  <c:v>Psychometric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Sheet2!$A$16:$A$23</c:f>
              <c:strCache>
                <c:ptCount val="8"/>
                <c:pt idx="0">
                  <c:v>世の中には</c:v>
                </c:pt>
                <c:pt idx="1">
                  <c:v>様々な</c:v>
                </c:pt>
                <c:pt idx="2">
                  <c:v>人が</c:v>
                </c:pt>
                <c:pt idx="3">
                  <c:v>いるという</c:v>
                </c:pt>
                <c:pt idx="4">
                  <c:v>ことが，</c:v>
                </c:pt>
                <c:pt idx="5">
                  <c:v>よく</c:v>
                </c:pt>
                <c:pt idx="6">
                  <c:v>わかった．</c:v>
                </c:pt>
                <c:pt idx="7">
                  <c:v>ホスピスという</c:v>
                </c:pt>
              </c:strCache>
            </c:strRef>
          </c:cat>
          <c:val>
            <c:numRef>
              <c:f>Sheet2!$B$16:$B$23</c:f>
              <c:numCache>
                <c:formatCode>General</c:formatCode>
                <c:ptCount val="8"/>
                <c:pt idx="0">
                  <c:v>0.60000000000000009</c:v>
                </c:pt>
                <c:pt idx="1">
                  <c:v>1.4</c:v>
                </c:pt>
                <c:pt idx="2">
                  <c:v>1.7</c:v>
                </c:pt>
                <c:pt idx="3">
                  <c:v>2.2000000000000002</c:v>
                </c:pt>
                <c:pt idx="4">
                  <c:v>1.6</c:v>
                </c:pt>
                <c:pt idx="5">
                  <c:v>1.1000000000000001</c:v>
                </c:pt>
                <c:pt idx="6">
                  <c:v>0.5</c:v>
                </c:pt>
                <c:pt idx="7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C4-CF48-AF14-6C00BD3456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4230319"/>
        <c:axId val="1924231999"/>
      </c:lineChart>
      <c:catAx>
        <c:axId val="192423031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4231999"/>
        <c:crosses val="autoZero"/>
        <c:auto val="1"/>
        <c:lblAlgn val="ctr"/>
        <c:lblOffset val="100"/>
        <c:noMultiLvlLbl val="0"/>
      </c:catAx>
      <c:valAx>
        <c:axId val="192423199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2423031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3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98482473911548"/>
          <c:y val="0.17025240384615384"/>
          <c:w val="0.61265114738223558"/>
          <c:h val="0.76988711349924588"/>
        </c:manualLayout>
      </c:layout>
      <c:lineChart>
        <c:grouping val="standard"/>
        <c:varyColors val="0"/>
        <c:ser>
          <c:idx val="0"/>
          <c:order val="0"/>
          <c:tx>
            <c:strRef>
              <c:f>Sheet2!$B$15</c:f>
              <c:strCache>
                <c:ptCount val="1"/>
                <c:pt idx="0">
                  <c:v>Psychometric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Sheet2!$A$16:$A$23</c:f>
              <c:strCache>
                <c:ptCount val="8"/>
                <c:pt idx="0">
                  <c:v>世の中には</c:v>
                </c:pt>
                <c:pt idx="1">
                  <c:v>様々な</c:v>
                </c:pt>
                <c:pt idx="2">
                  <c:v>人が</c:v>
                </c:pt>
                <c:pt idx="3">
                  <c:v>いるという</c:v>
                </c:pt>
                <c:pt idx="4">
                  <c:v>ことが，</c:v>
                </c:pt>
                <c:pt idx="5">
                  <c:v>よく</c:v>
                </c:pt>
                <c:pt idx="6">
                  <c:v>わかった．</c:v>
                </c:pt>
                <c:pt idx="7">
                  <c:v>ホスピスという</c:v>
                </c:pt>
              </c:strCache>
            </c:strRef>
          </c:cat>
          <c:val>
            <c:numRef>
              <c:f>Sheet2!$B$16:$B$23</c:f>
              <c:numCache>
                <c:formatCode>General</c:formatCode>
                <c:ptCount val="8"/>
                <c:pt idx="0">
                  <c:v>0.60000000000000009</c:v>
                </c:pt>
                <c:pt idx="1">
                  <c:v>1.4</c:v>
                </c:pt>
                <c:pt idx="2">
                  <c:v>1.7</c:v>
                </c:pt>
                <c:pt idx="3">
                  <c:v>2.2000000000000002</c:v>
                </c:pt>
                <c:pt idx="4">
                  <c:v>1.6</c:v>
                </c:pt>
                <c:pt idx="5">
                  <c:v>1.1000000000000001</c:v>
                </c:pt>
                <c:pt idx="6">
                  <c:v>0.5</c:v>
                </c:pt>
                <c:pt idx="7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F5-884C-8F64-63AEBBD993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4230319"/>
        <c:axId val="1924231999"/>
      </c:lineChart>
      <c:catAx>
        <c:axId val="192423031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4231999"/>
        <c:crosses val="autoZero"/>
        <c:auto val="1"/>
        <c:lblAlgn val="ctr"/>
        <c:lblOffset val="100"/>
        <c:noMultiLvlLbl val="0"/>
      </c:catAx>
      <c:valAx>
        <c:axId val="192423199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2423031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3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3B21D-7E7B-D64F-9917-984EB1505523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D76AA-9F50-4241-B8C7-E1075866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42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A99DF-C5F0-A24B-B579-5EE192888D7B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596A6-68BF-1741-B82F-2BB572691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59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596A6-68BF-1741-B82F-2BB572691A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96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  <a:prstGeom prst="rect">
            <a:avLst/>
          </a:prstGeo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1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7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1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  <a:prstGeom prst="rect">
            <a:avLst/>
          </a:prstGeo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3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2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3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1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9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9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63E290D-8C9E-4E4C-8337-8359F1C16264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AA4C32E3-3794-DD42-A09E-871914B1B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9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83CC0B-769A-4D45-BE7B-F6D9E6F0B552}"/>
              </a:ext>
            </a:extLst>
          </p:cNvPr>
          <p:cNvSpPr/>
          <p:nvPr userDrawn="1"/>
        </p:nvSpPr>
        <p:spPr>
          <a:xfrm>
            <a:off x="0" y="0"/>
            <a:ext cx="30275213" cy="5271247"/>
          </a:xfrm>
          <a:prstGeom prst="rect">
            <a:avLst/>
          </a:prstGeom>
          <a:solidFill>
            <a:srgbClr val="3F1D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62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02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microsoft.com/office/2007/relationships/hdphoto" Target="../media/hdphoto2.wdp"/><Relationship Id="rId18" Type="http://schemas.openxmlformats.org/officeDocument/2006/relationships/image" Target="../media/image10.png"/><Relationship Id="rId3" Type="http://schemas.openxmlformats.org/officeDocument/2006/relationships/image" Target="../media/image1.emf"/><Relationship Id="rId21" Type="http://schemas.openxmlformats.org/officeDocument/2006/relationships/image" Target="../media/image11.png"/><Relationship Id="rId7" Type="http://schemas.openxmlformats.org/officeDocument/2006/relationships/image" Target="../media/image5.png"/><Relationship Id="rId12" Type="http://schemas.openxmlformats.org/officeDocument/2006/relationships/image" Target="../media/image7.png"/><Relationship Id="rId17" Type="http://schemas.openxmlformats.org/officeDocument/2006/relationships/chart" Target="../charts/chart4.xml"/><Relationship Id="rId25" Type="http://schemas.microsoft.com/office/2007/relationships/hdphoto" Target="../media/hdphoto4.wdp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png"/><Relationship Id="rId20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hart" Target="../charts/chart2.xml"/><Relationship Id="rId24" Type="http://schemas.microsoft.com/office/2007/relationships/hdphoto" Target="../media/hdphoto3.wdp"/><Relationship Id="rId5" Type="http://schemas.openxmlformats.org/officeDocument/2006/relationships/image" Target="../media/image3.emf"/><Relationship Id="rId15" Type="http://schemas.openxmlformats.org/officeDocument/2006/relationships/chart" Target="../charts/chart3.xml"/><Relationship Id="rId23" Type="http://schemas.openxmlformats.org/officeDocument/2006/relationships/image" Target="../media/image13.png"/><Relationship Id="rId10" Type="http://schemas.microsoft.com/office/2007/relationships/hdphoto" Target="../media/hdphoto1.wdp"/><Relationship Id="rId19" Type="http://schemas.openxmlformats.org/officeDocument/2006/relationships/chart" Target="../charts/chart5.xml"/><Relationship Id="rId4" Type="http://schemas.openxmlformats.org/officeDocument/2006/relationships/image" Target="../media/image2.emf"/><Relationship Id="rId9" Type="http://schemas.openxmlformats.org/officeDocument/2006/relationships/image" Target="../media/image6.png"/><Relationship Id="rId14" Type="http://schemas.openxmlformats.org/officeDocument/2006/relationships/image" Target="../media/image8.png"/><Relationship Id="rId2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正方形/長方形 490">
            <a:extLst>
              <a:ext uri="{FF2B5EF4-FFF2-40B4-BE49-F238E27FC236}">
                <a16:creationId xmlns:a16="http://schemas.microsoft.com/office/drawing/2014/main" id="{ACF33B7D-C3A3-7DFD-925F-1B7C3C67B8A6}"/>
              </a:ext>
            </a:extLst>
          </p:cNvPr>
          <p:cNvSpPr/>
          <p:nvPr/>
        </p:nvSpPr>
        <p:spPr>
          <a:xfrm>
            <a:off x="25159166" y="31058031"/>
            <a:ext cx="1524850" cy="2176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87" name="図 486">
            <a:extLst>
              <a:ext uri="{FF2B5EF4-FFF2-40B4-BE49-F238E27FC236}">
                <a16:creationId xmlns:a16="http://schemas.microsoft.com/office/drawing/2014/main" id="{E64BF234-EE3A-F6A0-5908-31AFF6DE36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2841" y="31194969"/>
            <a:ext cx="14195061" cy="4731687"/>
          </a:xfrm>
          <a:prstGeom prst="rect">
            <a:avLst/>
          </a:prstGeom>
        </p:spPr>
      </p:pic>
      <p:pic>
        <p:nvPicPr>
          <p:cNvPr id="479" name="図 478">
            <a:extLst>
              <a:ext uri="{FF2B5EF4-FFF2-40B4-BE49-F238E27FC236}">
                <a16:creationId xmlns:a16="http://schemas.microsoft.com/office/drawing/2014/main" id="{B6580149-002C-A7A2-CD94-4A96E1E58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812" y="37095687"/>
            <a:ext cx="10159461" cy="6772973"/>
          </a:xfrm>
          <a:prstGeom prst="rect">
            <a:avLst/>
          </a:prstGeom>
        </p:spPr>
      </p:pic>
      <p:pic>
        <p:nvPicPr>
          <p:cNvPr id="454" name="図 453">
            <a:extLst>
              <a:ext uri="{FF2B5EF4-FFF2-40B4-BE49-F238E27FC236}">
                <a16:creationId xmlns:a16="http://schemas.microsoft.com/office/drawing/2014/main" id="{12252843-8269-240C-E2DB-57125CBD90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426" y="30955857"/>
            <a:ext cx="10277482" cy="6851654"/>
          </a:xfrm>
          <a:prstGeom prst="rect">
            <a:avLst/>
          </a:prstGeom>
        </p:spPr>
      </p:pic>
      <p:sp>
        <p:nvSpPr>
          <p:cNvPr id="407" name="正方形/長方形 406">
            <a:extLst>
              <a:ext uri="{FF2B5EF4-FFF2-40B4-BE49-F238E27FC236}">
                <a16:creationId xmlns:a16="http://schemas.microsoft.com/office/drawing/2014/main" id="{8C3E1BEB-586E-D669-3B0B-62F6EAC01D20}"/>
              </a:ext>
            </a:extLst>
          </p:cNvPr>
          <p:cNvSpPr/>
          <p:nvPr/>
        </p:nvSpPr>
        <p:spPr>
          <a:xfrm>
            <a:off x="19602102" y="19185411"/>
            <a:ext cx="10331459" cy="73196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6" name="正方形/長方形 405">
            <a:extLst>
              <a:ext uri="{FF2B5EF4-FFF2-40B4-BE49-F238E27FC236}">
                <a16:creationId xmlns:a16="http://schemas.microsoft.com/office/drawing/2014/main" id="{0A160DD1-A0CF-BD1E-5721-FD764370057A}"/>
              </a:ext>
            </a:extLst>
          </p:cNvPr>
          <p:cNvSpPr/>
          <p:nvPr/>
        </p:nvSpPr>
        <p:spPr>
          <a:xfrm>
            <a:off x="519982" y="10816705"/>
            <a:ext cx="29413580" cy="78386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0" name="四角形吹き出し 219">
            <a:extLst>
              <a:ext uri="{FF2B5EF4-FFF2-40B4-BE49-F238E27FC236}">
                <a16:creationId xmlns:a16="http://schemas.microsoft.com/office/drawing/2014/main" id="{80F58F38-1B54-1E11-4CB9-DF388AEE3512}"/>
              </a:ext>
            </a:extLst>
          </p:cNvPr>
          <p:cNvSpPr/>
          <p:nvPr/>
        </p:nvSpPr>
        <p:spPr>
          <a:xfrm>
            <a:off x="17263930" y="16609002"/>
            <a:ext cx="4535895" cy="1772069"/>
          </a:xfrm>
          <a:prstGeom prst="wedgeRectCallout">
            <a:avLst>
              <a:gd name="adj1" fmla="val 489"/>
              <a:gd name="adj2" fmla="val -66475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Rectangle 119">
            <a:extLst>
              <a:ext uri="{FF2B5EF4-FFF2-40B4-BE49-F238E27FC236}">
                <a16:creationId xmlns:a16="http://schemas.microsoft.com/office/drawing/2014/main" id="{A0066342-5E52-6D5D-56DD-A5AB25DD8DAD}"/>
              </a:ext>
            </a:extLst>
          </p:cNvPr>
          <p:cNvSpPr/>
          <p:nvPr/>
        </p:nvSpPr>
        <p:spPr>
          <a:xfrm>
            <a:off x="522010" y="10843896"/>
            <a:ext cx="29360616" cy="10430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/>
          </a:p>
        </p:txBody>
      </p:sp>
      <p:sp>
        <p:nvSpPr>
          <p:cNvPr id="177" name="Rectangle 10">
            <a:extLst>
              <a:ext uri="{FF2B5EF4-FFF2-40B4-BE49-F238E27FC236}">
                <a16:creationId xmlns:a16="http://schemas.microsoft.com/office/drawing/2014/main" id="{0FAFB768-AB83-464E-A07B-E77E87A58937}"/>
              </a:ext>
            </a:extLst>
          </p:cNvPr>
          <p:cNvSpPr/>
          <p:nvPr/>
        </p:nvSpPr>
        <p:spPr>
          <a:xfrm>
            <a:off x="270437" y="5437178"/>
            <a:ext cx="18380567" cy="4875471"/>
          </a:xfrm>
          <a:prstGeom prst="rect">
            <a:avLst/>
          </a:prstGeom>
          <a:noFill/>
          <a:ln w="88900">
            <a:solidFill>
              <a:srgbClr val="F3CD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62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9" name="正方形/長方形 258"/>
          <p:cNvSpPr/>
          <p:nvPr/>
        </p:nvSpPr>
        <p:spPr>
          <a:xfrm>
            <a:off x="0" y="-56503"/>
            <a:ext cx="30275214" cy="4988907"/>
          </a:xfrm>
          <a:prstGeom prst="rect">
            <a:avLst/>
          </a:prstGeom>
          <a:solidFill>
            <a:srgbClr val="402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5EED5A-B47A-E045-A7B9-EAE7BFC74C73}"/>
              </a:ext>
            </a:extLst>
          </p:cNvPr>
          <p:cNvSpPr txBox="1"/>
          <p:nvPr/>
        </p:nvSpPr>
        <p:spPr>
          <a:xfrm>
            <a:off x="3513825" y="390994"/>
            <a:ext cx="2523683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latin typeface="+mj-lt"/>
                <a:ea typeface="Hiragino Kaku Gothic ProN W6" charset="-128"/>
                <a:cs typeface="Hiragino Kaku Gothic ProN W6" charset="-128"/>
              </a:rPr>
              <a:t>Context Limitations Make </a:t>
            </a:r>
            <a:br>
              <a:rPr lang="en-US" sz="8800" b="1" dirty="0">
                <a:solidFill>
                  <a:schemeClr val="bg1"/>
                </a:solidFill>
                <a:latin typeface="+mj-lt"/>
                <a:ea typeface="Hiragino Kaku Gothic ProN W6" charset="-128"/>
                <a:cs typeface="Hiragino Kaku Gothic ProN W6" charset="-128"/>
              </a:rPr>
            </a:br>
            <a:r>
              <a:rPr lang="en-US" sz="8800" b="1" dirty="0">
                <a:solidFill>
                  <a:schemeClr val="bg1"/>
                </a:solidFill>
                <a:latin typeface="+mj-lt"/>
                <a:ea typeface="Hiragino Kaku Gothic ProN W6" charset="-128"/>
                <a:cs typeface="Hiragino Kaku Gothic ProN W6" charset="-128"/>
              </a:rPr>
              <a:t>Neural Language Models More Human-Like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1251E01-675F-B34B-9B72-12C00C59890D}"/>
              </a:ext>
            </a:extLst>
          </p:cNvPr>
          <p:cNvSpPr txBox="1"/>
          <p:nvPr/>
        </p:nvSpPr>
        <p:spPr>
          <a:xfrm>
            <a:off x="5089630" y="3268059"/>
            <a:ext cx="6869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 err="1">
                <a:solidFill>
                  <a:schemeClr val="bg1"/>
                </a:solidFill>
              </a:rPr>
              <a:t>Tatsuki</a:t>
            </a:r>
            <a:r>
              <a:rPr lang="en-US" altLang="ja-JP" sz="4400" b="1" dirty="0">
                <a:solidFill>
                  <a:schemeClr val="bg1"/>
                </a:solidFill>
              </a:rPr>
              <a:t> Kuribayashi</a:t>
            </a:r>
            <a:r>
              <a:rPr lang="en-US" sz="4400" b="1" baseline="30000" dirty="0">
                <a:solidFill>
                  <a:schemeClr val="bg1"/>
                </a:solidFill>
              </a:rPr>
              <a:t>1,2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5D49D1B-0EBE-D845-ABC8-89552AEEBE65}"/>
              </a:ext>
            </a:extLst>
          </p:cNvPr>
          <p:cNvSpPr txBox="1"/>
          <p:nvPr/>
        </p:nvSpPr>
        <p:spPr>
          <a:xfrm>
            <a:off x="11858333" y="3268059"/>
            <a:ext cx="543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 err="1">
                <a:solidFill>
                  <a:schemeClr val="bg1"/>
                </a:solidFill>
              </a:rPr>
              <a:t>Yohei</a:t>
            </a:r>
            <a:r>
              <a:rPr lang="en-US" altLang="ja-JP" sz="4400" b="1" dirty="0">
                <a:solidFill>
                  <a:schemeClr val="bg1"/>
                </a:solidFill>
              </a:rPr>
              <a:t> Oseki</a:t>
            </a:r>
            <a:r>
              <a:rPr lang="en-US" altLang="ja-JP" sz="4400" b="1" baseline="30000" dirty="0">
                <a:solidFill>
                  <a:schemeClr val="bg1"/>
                </a:solidFill>
              </a:rPr>
              <a:t>3,4</a:t>
            </a:r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1319D90-AF30-0545-8541-BDD8FD18C3A7}"/>
              </a:ext>
            </a:extLst>
          </p:cNvPr>
          <p:cNvSpPr txBox="1"/>
          <p:nvPr/>
        </p:nvSpPr>
        <p:spPr>
          <a:xfrm>
            <a:off x="17193679" y="3268059"/>
            <a:ext cx="543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solidFill>
                  <a:schemeClr val="bg1"/>
                </a:solidFill>
              </a:rPr>
              <a:t>Ana Brassard</a:t>
            </a:r>
            <a:r>
              <a:rPr lang="en-US" sz="4400" b="1" baseline="30000" dirty="0">
                <a:solidFill>
                  <a:schemeClr val="bg1"/>
                </a:solidFill>
              </a:rPr>
              <a:t>1,4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10AC530-C09D-164A-8AD4-5A35505EEA05}"/>
              </a:ext>
            </a:extLst>
          </p:cNvPr>
          <p:cNvSpPr txBox="1"/>
          <p:nvPr/>
        </p:nvSpPr>
        <p:spPr>
          <a:xfrm>
            <a:off x="7759290" y="4023883"/>
            <a:ext cx="4417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</a:t>
            </a:r>
            <a:r>
              <a:rPr lang="en-US" altLang="ja-JP" sz="3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Tohoku University</a:t>
            </a:r>
            <a:endParaRPr lang="en-US" sz="36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3C14FE-673D-3841-9A2A-D1D78FD91213}"/>
              </a:ext>
            </a:extLst>
          </p:cNvPr>
          <p:cNvSpPr txBox="1"/>
          <p:nvPr/>
        </p:nvSpPr>
        <p:spPr>
          <a:xfrm>
            <a:off x="13193390" y="4023883"/>
            <a:ext cx="2712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  <a:r>
              <a:rPr lang="en" altLang="ja-JP" sz="3600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Langsmith</a:t>
            </a:r>
            <a:endParaRPr lang="en-US" sz="36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7033379-1646-7340-B385-0BEB7BC52065}"/>
              </a:ext>
            </a:extLst>
          </p:cNvPr>
          <p:cNvSpPr txBox="1"/>
          <p:nvPr/>
        </p:nvSpPr>
        <p:spPr>
          <a:xfrm>
            <a:off x="16777437" y="4023883"/>
            <a:ext cx="4684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3</a:t>
            </a:r>
            <a:r>
              <a:rPr lang="en-US" altLang="ja-JP" sz="3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University of Tokyo</a:t>
            </a:r>
          </a:p>
        </p:txBody>
      </p:sp>
      <p:grpSp>
        <p:nvGrpSpPr>
          <p:cNvPr id="172" name="Group 28">
            <a:extLst>
              <a:ext uri="{FF2B5EF4-FFF2-40B4-BE49-F238E27FC236}">
                <a16:creationId xmlns:a16="http://schemas.microsoft.com/office/drawing/2014/main" id="{228994AD-B57F-CC4F-ADEA-59A268B8B2EF}"/>
              </a:ext>
            </a:extLst>
          </p:cNvPr>
          <p:cNvGrpSpPr/>
          <p:nvPr/>
        </p:nvGrpSpPr>
        <p:grpSpPr>
          <a:xfrm>
            <a:off x="522011" y="5596514"/>
            <a:ext cx="4035239" cy="846012"/>
            <a:chOff x="476630" y="5807873"/>
            <a:chExt cx="4035239" cy="846012"/>
          </a:xfrm>
        </p:grpSpPr>
        <p:sp>
          <p:nvSpPr>
            <p:cNvPr id="173" name="TextBox 9">
              <a:extLst>
                <a:ext uri="{FF2B5EF4-FFF2-40B4-BE49-F238E27FC236}">
                  <a16:creationId xmlns:a16="http://schemas.microsoft.com/office/drawing/2014/main" id="{18ADAAE6-7C8A-644D-998D-FE645B3777A8}"/>
                </a:ext>
              </a:extLst>
            </p:cNvPr>
            <p:cNvSpPr txBox="1"/>
            <p:nvPr/>
          </p:nvSpPr>
          <p:spPr>
            <a:xfrm>
              <a:off x="1050665" y="5807873"/>
              <a:ext cx="346120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>
                  <a:solidFill>
                    <a:srgbClr val="A14340"/>
                  </a:solidFill>
                  <a:latin typeface="Avenir Next" panose="020B0503020202020204" pitchFamily="34" charset="0"/>
                  <a:cs typeface="Meiryo" charset="-128"/>
                </a:rPr>
                <a:t>Overview: </a:t>
              </a:r>
            </a:p>
          </p:txBody>
        </p:sp>
        <p:sp>
          <p:nvSpPr>
            <p:cNvPr id="174" name="Rectangle 14">
              <a:extLst>
                <a:ext uri="{FF2B5EF4-FFF2-40B4-BE49-F238E27FC236}">
                  <a16:creationId xmlns:a16="http://schemas.microsoft.com/office/drawing/2014/main" id="{6BEA7AB2-5CCF-2243-B5F1-E171E0C21DA4}"/>
                </a:ext>
              </a:extLst>
            </p:cNvPr>
            <p:cNvSpPr/>
            <p:nvPr/>
          </p:nvSpPr>
          <p:spPr>
            <a:xfrm>
              <a:off x="476630" y="5807873"/>
              <a:ext cx="434175" cy="846012"/>
            </a:xfrm>
            <a:prstGeom prst="rect">
              <a:avLst/>
            </a:prstGeom>
            <a:solidFill>
              <a:srgbClr val="A14340"/>
            </a:solidFill>
            <a:ln>
              <a:solidFill>
                <a:srgbClr val="A143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600">
                <a:latin typeface="+mn-ea"/>
                <a:cs typeface="Meiryo" charset="-128"/>
              </a:endParaRPr>
            </a:p>
          </p:txBody>
        </p:sp>
      </p:grpSp>
      <p:pic>
        <p:nvPicPr>
          <p:cNvPr id="433" name="図 4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474" y="928667"/>
            <a:ext cx="1783341" cy="2395481"/>
          </a:xfrm>
          <a:prstGeom prst="rect">
            <a:avLst/>
          </a:prstGeom>
          <a:noFill/>
        </p:spPr>
      </p:pic>
      <p:sp>
        <p:nvSpPr>
          <p:cNvPr id="200" name="TextBox 45">
            <a:extLst>
              <a:ext uri="{FF2B5EF4-FFF2-40B4-BE49-F238E27FC236}">
                <a16:creationId xmlns:a16="http://schemas.microsoft.com/office/drawing/2014/main" id="{5A7A0828-2D1A-A648-8F70-6D648434833E}"/>
              </a:ext>
            </a:extLst>
          </p:cNvPr>
          <p:cNvSpPr txBox="1"/>
          <p:nvPr/>
        </p:nvSpPr>
        <p:spPr>
          <a:xfrm>
            <a:off x="22529024" y="3268059"/>
            <a:ext cx="543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 err="1">
                <a:solidFill>
                  <a:schemeClr val="bg1"/>
                </a:solidFill>
              </a:rPr>
              <a:t>Kentaro</a:t>
            </a:r>
            <a:r>
              <a:rPr lang="en-US" altLang="ja-JP" sz="4400" b="1" dirty="0">
                <a:solidFill>
                  <a:schemeClr val="bg1"/>
                </a:solidFill>
              </a:rPr>
              <a:t> Inui</a:t>
            </a:r>
            <a:r>
              <a:rPr lang="en-US" altLang="ja-JP" sz="4400" b="1" baseline="30000" dirty="0">
                <a:solidFill>
                  <a:schemeClr val="bg1"/>
                </a:solidFill>
              </a:rPr>
              <a:t>1,4</a:t>
            </a:r>
            <a:endParaRPr lang="en-US" sz="4400" b="1" baseline="300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0412255-4166-FF4F-AC83-799575D21524}"/>
              </a:ext>
            </a:extLst>
          </p:cNvPr>
          <p:cNvSpPr txBox="1"/>
          <p:nvPr/>
        </p:nvSpPr>
        <p:spPr>
          <a:xfrm>
            <a:off x="1761777" y="6496225"/>
            <a:ext cx="172743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>
                <a:latin typeface="Arial" panose="020B0604020202020204" pitchFamily="34" charset="0"/>
                <a:cs typeface="Arial" panose="020B0604020202020204" pitchFamily="34" charset="0"/>
              </a:rPr>
              <a:t>Neural language models with </a:t>
            </a:r>
            <a:r>
              <a:rPr kumimoji="1" lang="en-US" altLang="ja-JP" sz="5400" b="1" dirty="0">
                <a:latin typeface="Arial" panose="020B0604020202020204" pitchFamily="34" charset="0"/>
                <a:cs typeface="Arial" panose="020B0604020202020204" pitchFamily="34" charset="0"/>
              </a:rPr>
              <a:t>limited context access</a:t>
            </a:r>
            <a:r>
              <a:rPr kumimoji="1" lang="en-US" altLang="ja-JP" sz="5400" dirty="0">
                <a:latin typeface="Arial" panose="020B0604020202020204" pitchFamily="34" charset="0"/>
                <a:cs typeface="Arial" panose="020B0604020202020204" pitchFamily="34" charset="0"/>
              </a:rPr>
              <a:t> successfully simulated human reading behavior</a:t>
            </a:r>
          </a:p>
        </p:txBody>
      </p:sp>
      <p:sp>
        <p:nvSpPr>
          <p:cNvPr id="211" name="Rectangle 14">
            <a:extLst>
              <a:ext uri="{FF2B5EF4-FFF2-40B4-BE49-F238E27FC236}">
                <a16:creationId xmlns:a16="http://schemas.microsoft.com/office/drawing/2014/main" id="{8FA4CDDB-3C81-944B-B05E-D0862C8137A8}"/>
              </a:ext>
            </a:extLst>
          </p:cNvPr>
          <p:cNvSpPr/>
          <p:nvPr/>
        </p:nvSpPr>
        <p:spPr>
          <a:xfrm>
            <a:off x="1240062" y="6691150"/>
            <a:ext cx="281775" cy="509024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62">
              <a:solidFill>
                <a:schemeClr val="accent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233" name="Rectangle 14">
            <a:extLst>
              <a:ext uri="{FF2B5EF4-FFF2-40B4-BE49-F238E27FC236}">
                <a16:creationId xmlns:a16="http://schemas.microsoft.com/office/drawing/2014/main" id="{64C4A230-DD0D-A941-8523-E1640118A447}"/>
              </a:ext>
            </a:extLst>
          </p:cNvPr>
          <p:cNvSpPr/>
          <p:nvPr/>
        </p:nvSpPr>
        <p:spPr>
          <a:xfrm>
            <a:off x="1240062" y="8435473"/>
            <a:ext cx="281775" cy="509024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62">
              <a:solidFill>
                <a:schemeClr val="accent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2" name="TextBox 49">
            <a:extLst>
              <a:ext uri="{FF2B5EF4-FFF2-40B4-BE49-F238E27FC236}">
                <a16:creationId xmlns:a16="http://schemas.microsoft.com/office/drawing/2014/main" id="{B096866E-3ED1-FFEA-0439-0740528BF1D6}"/>
              </a:ext>
            </a:extLst>
          </p:cNvPr>
          <p:cNvSpPr txBox="1"/>
          <p:nvPr/>
        </p:nvSpPr>
        <p:spPr>
          <a:xfrm>
            <a:off x="22332757" y="4023883"/>
            <a:ext cx="1811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6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4</a:t>
            </a:r>
            <a:r>
              <a:rPr lang="en-US" altLang="ja-JP" sz="3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RIKEN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2A11F9-A36C-0C50-D8B2-364406CF9008}"/>
              </a:ext>
            </a:extLst>
          </p:cNvPr>
          <p:cNvSpPr txBox="1"/>
          <p:nvPr/>
        </p:nvSpPr>
        <p:spPr>
          <a:xfrm>
            <a:off x="1778598" y="8270291"/>
            <a:ext cx="158138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>
                <a:latin typeface="Arial" panose="020B0604020202020204" pitchFamily="34" charset="0"/>
                <a:cs typeface="Arial" panose="020B0604020202020204" pitchFamily="34" charset="0"/>
              </a:rPr>
              <a:t>This corroborates the theory of human </a:t>
            </a:r>
            <a:br>
              <a:rPr kumimoji="1" lang="en-US" altLang="ja-JP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(short-term) </a:t>
            </a:r>
            <a:r>
              <a:rPr kumimoji="1" lang="en-US" altLang="ja-JP" sz="5400" b="1" dirty="0">
                <a:latin typeface="Arial" panose="020B0604020202020204" pitchFamily="34" charset="0"/>
                <a:cs typeface="Arial" panose="020B0604020202020204" pitchFamily="34" charset="0"/>
              </a:rPr>
              <a:t>memory limitation</a:t>
            </a:r>
            <a:r>
              <a:rPr kumimoji="1" lang="en-US" altLang="ja-JP" sz="5400" dirty="0">
                <a:latin typeface="Arial" panose="020B0604020202020204" pitchFamily="34" charset="0"/>
                <a:cs typeface="Arial" panose="020B0604020202020204" pitchFamily="34" charset="0"/>
              </a:rPr>
              <a:t> during reading</a:t>
            </a:r>
          </a:p>
        </p:txBody>
      </p:sp>
      <p:sp>
        <p:nvSpPr>
          <p:cNvPr id="24" name="右矢印 23">
            <a:extLst>
              <a:ext uri="{FF2B5EF4-FFF2-40B4-BE49-F238E27FC236}">
                <a16:creationId xmlns:a16="http://schemas.microsoft.com/office/drawing/2014/main" id="{36D0BD76-D0DD-5AAD-950D-B02853D8BDA9}"/>
              </a:ext>
            </a:extLst>
          </p:cNvPr>
          <p:cNvSpPr/>
          <p:nvPr/>
        </p:nvSpPr>
        <p:spPr>
          <a:xfrm>
            <a:off x="5953096" y="36456728"/>
            <a:ext cx="2777924" cy="416688"/>
          </a:xfrm>
          <a:prstGeom prst="rightArrow">
            <a:avLst/>
          </a:prstGeom>
          <a:solidFill>
            <a:schemeClr val="accent1">
              <a:alpha val="5336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右矢印 24">
            <a:extLst>
              <a:ext uri="{FF2B5EF4-FFF2-40B4-BE49-F238E27FC236}">
                <a16:creationId xmlns:a16="http://schemas.microsoft.com/office/drawing/2014/main" id="{93966FC3-3B61-5F9D-E14C-C83705A70517}"/>
              </a:ext>
            </a:extLst>
          </p:cNvPr>
          <p:cNvSpPr/>
          <p:nvPr/>
        </p:nvSpPr>
        <p:spPr>
          <a:xfrm>
            <a:off x="5301930" y="42203716"/>
            <a:ext cx="4509594" cy="453740"/>
          </a:xfrm>
          <a:prstGeom prst="rightArrow">
            <a:avLst/>
          </a:prstGeom>
          <a:solidFill>
            <a:schemeClr val="accent1">
              <a:alpha val="5336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B945E1D-237E-BE4C-2932-05AEEFDA89D0}"/>
              </a:ext>
            </a:extLst>
          </p:cNvPr>
          <p:cNvSpPr txBox="1"/>
          <p:nvPr/>
        </p:nvSpPr>
        <p:spPr>
          <a:xfrm>
            <a:off x="10398500" y="32591763"/>
            <a:ext cx="4883122" cy="158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80"/>
              </a:lnSpc>
            </a:pPr>
            <a: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better </a:t>
            </a:r>
            <a:b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gaze duration</a:t>
            </a:r>
            <a:b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modeling</a:t>
            </a:r>
            <a:endParaRPr kumimoji="1" lang="ja-JP" altLang="en-US" sz="3600" b="1">
              <a:solidFill>
                <a:schemeClr val="accent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F1E0C54-B052-C035-0028-6723ABE2323A}"/>
              </a:ext>
            </a:extLst>
          </p:cNvPr>
          <p:cNvSpPr txBox="1"/>
          <p:nvPr/>
        </p:nvSpPr>
        <p:spPr>
          <a:xfrm>
            <a:off x="736006" y="10993820"/>
            <a:ext cx="23912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/>
              <a:t>📚</a:t>
            </a:r>
            <a:r>
              <a:rPr lang="en-US" altLang="ja-JP" sz="4800" dirty="0"/>
              <a:t> </a:t>
            </a:r>
            <a:r>
              <a:rPr kumimoji="1" lang="en-US" altLang="ja-JP" sz="4800" b="1" dirty="0">
                <a:solidFill>
                  <a:schemeClr val="bg1"/>
                </a:solidFill>
              </a:rPr>
              <a:t>Background: reverse-engineering human sentence processing</a:t>
            </a:r>
            <a:endParaRPr kumimoji="1" lang="ja-JP" altLang="en-US" sz="4800" b="1">
              <a:solidFill>
                <a:schemeClr val="bg1"/>
              </a:solidFill>
            </a:endParaRPr>
          </a:p>
        </p:txBody>
      </p:sp>
      <p:grpSp>
        <p:nvGrpSpPr>
          <p:cNvPr id="58" name="Group 114">
            <a:extLst>
              <a:ext uri="{FF2B5EF4-FFF2-40B4-BE49-F238E27FC236}">
                <a16:creationId xmlns:a16="http://schemas.microsoft.com/office/drawing/2014/main" id="{A6A35E90-689D-4195-8FF1-354FE0449364}"/>
              </a:ext>
            </a:extLst>
          </p:cNvPr>
          <p:cNvGrpSpPr/>
          <p:nvPr/>
        </p:nvGrpSpPr>
        <p:grpSpPr>
          <a:xfrm>
            <a:off x="519982" y="19169633"/>
            <a:ext cx="29369875" cy="1070279"/>
            <a:chOff x="463256" y="5436609"/>
            <a:chExt cx="61066305" cy="896640"/>
          </a:xfrm>
          <a:solidFill>
            <a:schemeClr val="accent5">
              <a:lumMod val="50000"/>
            </a:schemeClr>
          </a:solidFill>
        </p:grpSpPr>
        <p:sp>
          <p:nvSpPr>
            <p:cNvPr id="59" name="Rectangle 119">
              <a:extLst>
                <a:ext uri="{FF2B5EF4-FFF2-40B4-BE49-F238E27FC236}">
                  <a16:creationId xmlns:a16="http://schemas.microsoft.com/office/drawing/2014/main" id="{FEB81666-6DEB-A569-DD1D-14D5AA4808C3}"/>
                </a:ext>
              </a:extLst>
            </p:cNvPr>
            <p:cNvSpPr/>
            <p:nvPr/>
          </p:nvSpPr>
          <p:spPr>
            <a:xfrm>
              <a:off x="463256" y="5459389"/>
              <a:ext cx="61066305" cy="873860"/>
            </a:xfrm>
            <a:prstGeom prst="rect">
              <a:avLst/>
            </a:prstGeom>
            <a:solidFill>
              <a:schemeClr val="accent5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/>
            </a:p>
          </p:txBody>
        </p:sp>
        <p:sp>
          <p:nvSpPr>
            <p:cNvPr id="60" name="TextBox 115">
              <a:extLst>
                <a:ext uri="{FF2B5EF4-FFF2-40B4-BE49-F238E27FC236}">
                  <a16:creationId xmlns:a16="http://schemas.microsoft.com/office/drawing/2014/main" id="{B058BE8C-3088-BBBC-F203-097B320E1332}"/>
                </a:ext>
              </a:extLst>
            </p:cNvPr>
            <p:cNvSpPr txBox="1"/>
            <p:nvPr/>
          </p:nvSpPr>
          <p:spPr>
            <a:xfrm>
              <a:off x="592922" y="5436609"/>
              <a:ext cx="25058777" cy="866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54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7243A08-4488-B810-A0EF-66DAF1700743}"/>
              </a:ext>
            </a:extLst>
          </p:cNvPr>
          <p:cNvSpPr txBox="1"/>
          <p:nvPr/>
        </p:nvSpPr>
        <p:spPr>
          <a:xfrm>
            <a:off x="779197" y="19418756"/>
            <a:ext cx="273951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>
                <a:solidFill>
                  <a:schemeClr val="bg1"/>
                </a:solidFill>
              </a:rPr>
              <a:t>This study: context limitation and cognitive plausibility of neural language models (LMs)</a:t>
            </a:r>
            <a:endParaRPr kumimoji="1" lang="ja-JP" altLang="en-US" sz="4800" b="1">
              <a:solidFill>
                <a:schemeClr val="bg1"/>
              </a:solidFill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A869DBA0-4BFA-3410-4B89-EFE3220E74AE}"/>
              </a:ext>
            </a:extLst>
          </p:cNvPr>
          <p:cNvSpPr txBox="1"/>
          <p:nvPr/>
        </p:nvSpPr>
        <p:spPr>
          <a:xfrm>
            <a:off x="19185105" y="5776145"/>
            <a:ext cx="831330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Arial" panose="020B0604020202020204" pitchFamily="34" charset="0"/>
                <a:cs typeface="Arial" panose="020B0604020202020204" pitchFamily="34" charset="0"/>
              </a:rPr>
              <a:t>Are modern language models with powerful context access </a:t>
            </a:r>
            <a:br>
              <a:rPr kumimoji="1" lang="en-US" altLang="ja-JP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5400" b="1" dirty="0">
                <a:latin typeface="Arial" panose="020B0604020202020204" pitchFamily="34" charset="0"/>
                <a:cs typeface="Arial" panose="020B0604020202020204" pitchFamily="34" charset="0"/>
              </a:rPr>
              <a:t>(e.g., self-attention)</a:t>
            </a:r>
          </a:p>
          <a:p>
            <a:r>
              <a:rPr kumimoji="1" lang="en-US" altLang="ja-JP" sz="5400" b="1" dirty="0">
                <a:latin typeface="Arial" panose="020B0604020202020204" pitchFamily="34" charset="0"/>
                <a:cs typeface="Arial" panose="020B0604020202020204" pitchFamily="34" charset="0"/>
              </a:rPr>
              <a:t>cognitively plausible?</a:t>
            </a:r>
            <a:endParaRPr kumimoji="1" lang="ja-JP" altLang="en-US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4" name="Group 114">
            <a:extLst>
              <a:ext uri="{FF2B5EF4-FFF2-40B4-BE49-F238E27FC236}">
                <a16:creationId xmlns:a16="http://schemas.microsoft.com/office/drawing/2014/main" id="{3A2AC0CD-D16D-5AD8-AC8D-D372B1ABF74E}"/>
              </a:ext>
            </a:extLst>
          </p:cNvPr>
          <p:cNvGrpSpPr/>
          <p:nvPr/>
        </p:nvGrpSpPr>
        <p:grpSpPr>
          <a:xfrm>
            <a:off x="399695" y="26948964"/>
            <a:ext cx="29369875" cy="1070279"/>
            <a:chOff x="463256" y="5436609"/>
            <a:chExt cx="61066305" cy="896640"/>
          </a:xfrm>
          <a:solidFill>
            <a:schemeClr val="accent5">
              <a:lumMod val="50000"/>
            </a:schemeClr>
          </a:solidFill>
        </p:grpSpPr>
        <p:sp>
          <p:nvSpPr>
            <p:cNvPr id="65" name="Rectangle 119">
              <a:extLst>
                <a:ext uri="{FF2B5EF4-FFF2-40B4-BE49-F238E27FC236}">
                  <a16:creationId xmlns:a16="http://schemas.microsoft.com/office/drawing/2014/main" id="{315DC05A-77FD-9BD6-9E69-9DBB99FE1FDD}"/>
                </a:ext>
              </a:extLst>
            </p:cNvPr>
            <p:cNvSpPr/>
            <p:nvPr/>
          </p:nvSpPr>
          <p:spPr>
            <a:xfrm>
              <a:off x="463256" y="5459389"/>
              <a:ext cx="61066305" cy="873860"/>
            </a:xfrm>
            <a:prstGeom prst="rect">
              <a:avLst/>
            </a:prstGeom>
            <a:solidFill>
              <a:schemeClr val="accent5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/>
            </a:p>
          </p:txBody>
        </p:sp>
        <p:sp>
          <p:nvSpPr>
            <p:cNvPr id="67" name="TextBox 115">
              <a:extLst>
                <a:ext uri="{FF2B5EF4-FFF2-40B4-BE49-F238E27FC236}">
                  <a16:creationId xmlns:a16="http://schemas.microsoft.com/office/drawing/2014/main" id="{6EBDEF0C-B9BD-FF9C-4192-8B6C084F3DFC}"/>
                </a:ext>
              </a:extLst>
            </p:cNvPr>
            <p:cNvSpPr txBox="1"/>
            <p:nvPr/>
          </p:nvSpPr>
          <p:spPr>
            <a:xfrm>
              <a:off x="592922" y="5436609"/>
              <a:ext cx="25058777" cy="866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54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D38E161-F5A4-2337-79F4-92A838FC3BE9}"/>
              </a:ext>
            </a:extLst>
          </p:cNvPr>
          <p:cNvSpPr txBox="1"/>
          <p:nvPr/>
        </p:nvSpPr>
        <p:spPr>
          <a:xfrm>
            <a:off x="700823" y="27128758"/>
            <a:ext cx="190272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>
                <a:solidFill>
                  <a:schemeClr val="bg1"/>
                </a:solidFill>
              </a:rPr>
              <a:t>Results: context limitation enhanced LMs‘ cognitive plausibility</a:t>
            </a:r>
            <a:endParaRPr kumimoji="1" lang="ja-JP" altLang="en-US" sz="4800" b="1">
              <a:solidFill>
                <a:schemeClr val="bg1"/>
              </a:solidFill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57F771D3-1011-5EE9-EC64-D99202E93701}"/>
              </a:ext>
            </a:extLst>
          </p:cNvPr>
          <p:cNvSpPr txBox="1"/>
          <p:nvPr/>
        </p:nvSpPr>
        <p:spPr>
          <a:xfrm>
            <a:off x="952030" y="12014667"/>
            <a:ext cx="287134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Investigated what metrics computed from what models can successfully explain human reading behavior</a:t>
            </a:r>
            <a:endParaRPr kumimoji="1" lang="ja-JP" altLang="en-US" sz="4400" b="1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8" name="Picture 8" descr="開いた本のイラスト">
            <a:extLst>
              <a:ext uri="{FF2B5EF4-FFF2-40B4-BE49-F238E27FC236}">
                <a16:creationId xmlns:a16="http://schemas.microsoft.com/office/drawing/2014/main" id="{C4A83757-3CC6-DE6A-4DCA-E2169414A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31" y="15185480"/>
            <a:ext cx="1235858" cy="123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9" name="グラフ 138">
            <a:extLst>
              <a:ext uri="{FF2B5EF4-FFF2-40B4-BE49-F238E27FC236}">
                <a16:creationId xmlns:a16="http://schemas.microsoft.com/office/drawing/2014/main" id="{AAA92E4C-8618-8DA1-1C05-BA20CA60B3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048901"/>
              </p:ext>
            </p:extLst>
          </p:nvPr>
        </p:nvGraphicFramePr>
        <p:xfrm>
          <a:off x="6032673" y="16463850"/>
          <a:ext cx="1569660" cy="933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40" name="フリーフォーム 139">
            <a:extLst>
              <a:ext uri="{FF2B5EF4-FFF2-40B4-BE49-F238E27FC236}">
                <a16:creationId xmlns:a16="http://schemas.microsoft.com/office/drawing/2014/main" id="{45059197-77C0-72C7-EC8F-8B0C516DFB89}"/>
              </a:ext>
            </a:extLst>
          </p:cNvPr>
          <p:cNvSpPr/>
          <p:nvPr/>
        </p:nvSpPr>
        <p:spPr>
          <a:xfrm>
            <a:off x="2968333" y="15181069"/>
            <a:ext cx="2780270" cy="836997"/>
          </a:xfrm>
          <a:custGeom>
            <a:avLst/>
            <a:gdLst>
              <a:gd name="connsiteX0" fmla="*/ 0 w 2780270"/>
              <a:gd name="connsiteY0" fmla="*/ 1068009 h 1068009"/>
              <a:gd name="connsiteX1" fmla="*/ 827902 w 2780270"/>
              <a:gd name="connsiteY1" fmla="*/ 895015 h 1068009"/>
              <a:gd name="connsiteX2" fmla="*/ 1322173 w 2780270"/>
              <a:gd name="connsiteY2" fmla="*/ 116539 h 1068009"/>
              <a:gd name="connsiteX3" fmla="*/ 2780270 w 2780270"/>
              <a:gd name="connsiteY3" fmla="*/ 17685 h 1068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0270" h="1068009">
                <a:moveTo>
                  <a:pt x="0" y="1068009"/>
                </a:moveTo>
                <a:cubicBezTo>
                  <a:pt x="303770" y="1060801"/>
                  <a:pt x="607540" y="1053593"/>
                  <a:pt x="827902" y="895015"/>
                </a:cubicBezTo>
                <a:cubicBezTo>
                  <a:pt x="1048264" y="736437"/>
                  <a:pt x="996778" y="262761"/>
                  <a:pt x="1322173" y="116539"/>
                </a:cubicBezTo>
                <a:cubicBezTo>
                  <a:pt x="1647568" y="-29683"/>
                  <a:pt x="2213919" y="-5999"/>
                  <a:pt x="2780270" y="17685"/>
                </a:cubicBezTo>
              </a:path>
            </a:pathLst>
          </a:custGeom>
          <a:noFill/>
          <a:ln w="1270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フリーフォーム 140">
            <a:extLst>
              <a:ext uri="{FF2B5EF4-FFF2-40B4-BE49-F238E27FC236}">
                <a16:creationId xmlns:a16="http://schemas.microsoft.com/office/drawing/2014/main" id="{37AED279-E86B-E809-AE08-6046ED6E358F}"/>
              </a:ext>
            </a:extLst>
          </p:cNvPr>
          <p:cNvSpPr/>
          <p:nvPr/>
        </p:nvSpPr>
        <p:spPr>
          <a:xfrm flipV="1">
            <a:off x="2963066" y="16018066"/>
            <a:ext cx="2780270" cy="1130165"/>
          </a:xfrm>
          <a:custGeom>
            <a:avLst/>
            <a:gdLst>
              <a:gd name="connsiteX0" fmla="*/ 0 w 2780270"/>
              <a:gd name="connsiteY0" fmla="*/ 1068009 h 1068009"/>
              <a:gd name="connsiteX1" fmla="*/ 827902 w 2780270"/>
              <a:gd name="connsiteY1" fmla="*/ 895015 h 1068009"/>
              <a:gd name="connsiteX2" fmla="*/ 1322173 w 2780270"/>
              <a:gd name="connsiteY2" fmla="*/ 116539 h 1068009"/>
              <a:gd name="connsiteX3" fmla="*/ 2780270 w 2780270"/>
              <a:gd name="connsiteY3" fmla="*/ 17685 h 1068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0270" h="1068009">
                <a:moveTo>
                  <a:pt x="0" y="1068009"/>
                </a:moveTo>
                <a:cubicBezTo>
                  <a:pt x="303770" y="1060801"/>
                  <a:pt x="607540" y="1053593"/>
                  <a:pt x="827902" y="895015"/>
                </a:cubicBezTo>
                <a:cubicBezTo>
                  <a:pt x="1048264" y="736437"/>
                  <a:pt x="996778" y="262761"/>
                  <a:pt x="1322173" y="116539"/>
                </a:cubicBezTo>
                <a:cubicBezTo>
                  <a:pt x="1647568" y="-29683"/>
                  <a:pt x="2213919" y="-5999"/>
                  <a:pt x="2780270" y="17685"/>
                </a:cubicBezTo>
              </a:path>
            </a:pathLst>
          </a:custGeom>
          <a:noFill/>
          <a:ln w="1270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2" name="Picture 6" descr="脳波のイラスト">
            <a:extLst>
              <a:ext uri="{FF2B5EF4-FFF2-40B4-BE49-F238E27FC236}">
                <a16:creationId xmlns:a16="http://schemas.microsoft.com/office/drawing/2014/main" id="{49DABD5D-D392-3BC0-471D-2D6E3F0FA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40034" y="16201385"/>
            <a:ext cx="1420508" cy="138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8D4E55DF-0D84-B32B-2566-D433C02EBAD2}"/>
              </a:ext>
            </a:extLst>
          </p:cNvPr>
          <p:cNvSpPr txBox="1"/>
          <p:nvPr/>
        </p:nvSpPr>
        <p:spPr>
          <a:xfrm>
            <a:off x="1461746" y="14707138"/>
            <a:ext cx="1146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text</a:t>
            </a:r>
            <a:endParaRPr kumimoji="1" lang="ja-JP" altLang="en-US" sz="3200">
              <a:solidFill>
                <a:schemeClr val="tx1">
                  <a:lumMod val="75000"/>
                  <a:lumOff val="25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aphicFrame>
        <p:nvGraphicFramePr>
          <p:cNvPr id="148" name="グラフ 147">
            <a:extLst>
              <a:ext uri="{FF2B5EF4-FFF2-40B4-BE49-F238E27FC236}">
                <a16:creationId xmlns:a16="http://schemas.microsoft.com/office/drawing/2014/main" id="{E467A161-6CE4-18A5-31EE-984676DFB9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667943"/>
              </p:ext>
            </p:extLst>
          </p:nvPr>
        </p:nvGraphicFramePr>
        <p:xfrm>
          <a:off x="6032673" y="14779246"/>
          <a:ext cx="1569660" cy="950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149" name="Picture 2" descr="おもちゃのロボットのイラスト">
            <a:extLst>
              <a:ext uri="{FF2B5EF4-FFF2-40B4-BE49-F238E27FC236}">
                <a16:creationId xmlns:a16="http://schemas.microsoft.com/office/drawing/2014/main" id="{19833F63-E857-59B9-6AAD-6E7446C68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875" y="14622874"/>
            <a:ext cx="1199809" cy="159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テキスト ボックス 150">
                <a:extLst>
                  <a:ext uri="{FF2B5EF4-FFF2-40B4-BE49-F238E27FC236}">
                    <a16:creationId xmlns:a16="http://schemas.microsoft.com/office/drawing/2014/main" id="{0C0EB94D-B317-505F-E8B4-31036961056A}"/>
                  </a:ext>
                </a:extLst>
              </p:cNvPr>
              <p:cNvSpPr txBox="1"/>
              <p:nvPr/>
            </p:nvSpPr>
            <p:spPr>
              <a:xfrm>
                <a:off x="3079919" y="14192923"/>
                <a:ext cx="5786008" cy="5155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3340"/>
                  </a:lnSpc>
                </a:pPr>
                <a:r>
                  <a:rPr kumimoji="1" lang="en-US" altLang="ja-JP" sz="2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volini" panose="03000502040302020204" pitchFamily="66" charset="0"/>
                    <a:cs typeface="Cavolini" panose="03000502040302020204" pitchFamily="66" charset="0"/>
                  </a:rPr>
                  <a:t>surprisal 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unc>
                      <m:funcPr>
                        <m:ctrlPr>
                          <a:rPr kumimoji="1" lang="en-US" altLang="ja-JP" sz="28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ja-JP" sz="28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log</m:t>
                        </m:r>
                        <m:r>
                          <a:rPr kumimoji="1" lang="en-US" altLang="ja-JP" sz="28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kumimoji="1" lang="en-US" altLang="ja-JP" sz="2800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  <m:sub>
                            <m:r>
                              <a:rPr kumimoji="1" lang="en-US" altLang="ja-JP" sz="2800" i="1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𝜃</m:t>
                            </m:r>
                          </m:sub>
                        </m:sSub>
                      </m:fName>
                      <m:e>
                        <m:r>
                          <a:rPr kumimoji="1" lang="en-US" altLang="ja-JP" sz="28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kumimoji="1" lang="en-US" altLang="ja-JP" sz="28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word</m:t>
                        </m:r>
                        <m:r>
                          <a:rPr kumimoji="1" lang="en-US" altLang="ja-JP" sz="28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kumimoji="1" lang="en-US" altLang="ja-JP" sz="28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context</m:t>
                        </m:r>
                        <m:r>
                          <a:rPr kumimoji="1" lang="en-US" altLang="ja-JP" sz="28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kumimoji="1" lang="en-US" altLang="ja-JP" sz="2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volini" panose="03000502040302020204" pitchFamily="66" charset="0"/>
                    <a:cs typeface="Cavolini" panose="03000502040302020204" pitchFamily="66" charset="0"/>
                  </a:rPr>
                  <a:t>)</a:t>
                </a:r>
                <a:endParaRPr kumimoji="1" lang="ja-JP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latin typeface="Cavolini" panose="03000502040302020204" pitchFamily="66" charset="0"/>
                  <a:cs typeface="Cavolini" panose="03000502040302020204" pitchFamily="66" charset="0"/>
                </a:endParaRPr>
              </a:p>
            </p:txBody>
          </p:sp>
        </mc:Choice>
        <mc:Fallback xmlns="">
          <p:sp>
            <p:nvSpPr>
              <p:cNvPr id="151" name="テキスト ボックス 150">
                <a:extLst>
                  <a:ext uri="{FF2B5EF4-FFF2-40B4-BE49-F238E27FC236}">
                    <a16:creationId xmlns:a16="http://schemas.microsoft.com/office/drawing/2014/main" id="{0C0EB94D-B317-505F-E8B4-310369610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919" y="14192923"/>
                <a:ext cx="5786008" cy="515526"/>
              </a:xfrm>
              <a:prstGeom prst="rect">
                <a:avLst/>
              </a:prstGeom>
              <a:blipFill>
                <a:blip r:embed="rId14"/>
                <a:stretch>
                  <a:fillRect l="-2193" t="-14286" r="-1316" b="-309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A5C6F1ED-D573-78B6-BAD4-FA72FB97DDD0}"/>
              </a:ext>
            </a:extLst>
          </p:cNvPr>
          <p:cNvSpPr txBox="1"/>
          <p:nvPr/>
        </p:nvSpPr>
        <p:spPr>
          <a:xfrm>
            <a:off x="3120097" y="17786431"/>
            <a:ext cx="4456669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340"/>
              </a:lnSpc>
            </a:pPr>
            <a:r>
              <a:rPr kumimoji="1" lang="en-US" altLang="ja-JP" sz="2800" dirty="0">
                <a:latin typeface="Cavolini" panose="03000502040302020204" pitchFamily="66" charset="0"/>
                <a:cs typeface="Cavolini" panose="03000502040302020204" pitchFamily="66" charset="0"/>
              </a:rPr>
              <a:t>human gaze duration</a:t>
            </a:r>
            <a:endParaRPr kumimoji="1" lang="ja-JP" altLang="en-US" sz="280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63" name="右矢印 162">
            <a:extLst>
              <a:ext uri="{FF2B5EF4-FFF2-40B4-BE49-F238E27FC236}">
                <a16:creationId xmlns:a16="http://schemas.microsoft.com/office/drawing/2014/main" id="{411D3CAC-679D-00A9-F94F-720FB57B017D}"/>
              </a:ext>
            </a:extLst>
          </p:cNvPr>
          <p:cNvSpPr/>
          <p:nvPr/>
        </p:nvSpPr>
        <p:spPr>
          <a:xfrm rot="16200000">
            <a:off x="9113009" y="33139877"/>
            <a:ext cx="2293124" cy="321847"/>
          </a:xfrm>
          <a:prstGeom prst="rightArrow">
            <a:avLst/>
          </a:prstGeom>
          <a:solidFill>
            <a:schemeClr val="accent1">
              <a:alpha val="5336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8D733AFD-66A1-AA29-8C70-F1373F64BD18}"/>
              </a:ext>
            </a:extLst>
          </p:cNvPr>
          <p:cNvSpPr txBox="1"/>
          <p:nvPr/>
        </p:nvSpPr>
        <p:spPr>
          <a:xfrm>
            <a:off x="582345" y="28098625"/>
            <a:ext cx="139306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Arial" panose="020B0604020202020204" pitchFamily="34" charset="0"/>
                <a:cs typeface="Arial" panose="020B0604020202020204" pitchFamily="34" charset="0"/>
              </a:rPr>
              <a:t>Context limitation was </a:t>
            </a:r>
            <a:r>
              <a:rPr kumimoji="1" lang="en-US" altLang="ja-JP" sz="4800" b="1" dirty="0">
                <a:solidFill>
                  <a:srgbClr val="A143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significantly effective</a:t>
            </a:r>
            <a:br>
              <a:rPr kumimoji="1" lang="en-US" altLang="ja-JP" sz="4800" b="1" dirty="0">
                <a:solidFill>
                  <a:srgbClr val="A1434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languages</a:t>
            </a:r>
            <a:endParaRPr kumimoji="1" lang="ja-JP" altLang="en-US" sz="4800" b="1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1" name="カギ線コネクタ 180">
            <a:extLst>
              <a:ext uri="{FF2B5EF4-FFF2-40B4-BE49-F238E27FC236}">
                <a16:creationId xmlns:a16="http://schemas.microsoft.com/office/drawing/2014/main" id="{2C3E269B-5FE8-B9E0-FA68-9211DAF6AD34}"/>
              </a:ext>
            </a:extLst>
          </p:cNvPr>
          <p:cNvCxnSpPr>
            <a:cxnSpLocks/>
          </p:cNvCxnSpPr>
          <p:nvPr/>
        </p:nvCxnSpPr>
        <p:spPr>
          <a:xfrm>
            <a:off x="7857536" y="14839338"/>
            <a:ext cx="12700" cy="2293159"/>
          </a:xfrm>
          <a:prstGeom prst="bentConnector3">
            <a:avLst>
              <a:gd name="adj1" fmla="val 3701882"/>
            </a:avLst>
          </a:prstGeom>
          <a:ln w="57150">
            <a:solidFill>
              <a:schemeClr val="bg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2" name="グラフ 181">
            <a:extLst>
              <a:ext uri="{FF2B5EF4-FFF2-40B4-BE49-F238E27FC236}">
                <a16:creationId xmlns:a16="http://schemas.microsoft.com/office/drawing/2014/main" id="{FFFF7D5D-E618-050B-91DC-0E369A8375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673214"/>
              </p:ext>
            </p:extLst>
          </p:nvPr>
        </p:nvGraphicFramePr>
        <p:xfrm>
          <a:off x="18586766" y="14589753"/>
          <a:ext cx="1303322" cy="947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pic>
        <p:nvPicPr>
          <p:cNvPr id="184" name="Picture 6" descr="脳波のイラスト">
            <a:extLst>
              <a:ext uri="{FF2B5EF4-FFF2-40B4-BE49-F238E27FC236}">
                <a16:creationId xmlns:a16="http://schemas.microsoft.com/office/drawing/2014/main" id="{41C54F15-D33A-2B8E-F3CD-D4C0FC9A9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225182" y="14265385"/>
            <a:ext cx="1303322" cy="127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6" name="グラフ 185">
            <a:extLst>
              <a:ext uri="{FF2B5EF4-FFF2-40B4-BE49-F238E27FC236}">
                <a16:creationId xmlns:a16="http://schemas.microsoft.com/office/drawing/2014/main" id="{6E581E39-60F2-5C54-1F36-B1747FE3B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517905"/>
              </p:ext>
            </p:extLst>
          </p:nvPr>
        </p:nvGraphicFramePr>
        <p:xfrm>
          <a:off x="14983930" y="17417899"/>
          <a:ext cx="1024947" cy="84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pic>
        <p:nvPicPr>
          <p:cNvPr id="187" name="Picture 2" descr="おもちゃのロボットのイラスト">
            <a:extLst>
              <a:ext uri="{FF2B5EF4-FFF2-40B4-BE49-F238E27FC236}">
                <a16:creationId xmlns:a16="http://schemas.microsoft.com/office/drawing/2014/main" id="{F222745A-2498-0246-5268-43DC3BD39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2210" y="14370910"/>
            <a:ext cx="950706" cy="126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8" name="グラフ 187">
            <a:extLst>
              <a:ext uri="{FF2B5EF4-FFF2-40B4-BE49-F238E27FC236}">
                <a16:creationId xmlns:a16="http://schemas.microsoft.com/office/drawing/2014/main" id="{DE8A29E1-247C-C677-2F4B-8E7C182BF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510301"/>
              </p:ext>
            </p:extLst>
          </p:nvPr>
        </p:nvGraphicFramePr>
        <p:xfrm>
          <a:off x="15022372" y="15947426"/>
          <a:ext cx="1024947" cy="84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pic>
        <p:nvPicPr>
          <p:cNvPr id="189" name="Picture 2" descr="おもちゃのロボットのイラスト">
            <a:extLst>
              <a:ext uri="{FF2B5EF4-FFF2-40B4-BE49-F238E27FC236}">
                <a16:creationId xmlns:a16="http://schemas.microsoft.com/office/drawing/2014/main" id="{8A005877-1DFC-B6A1-7BFE-F58A9B24F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duotone>
              <a:prstClr val="black"/>
              <a:schemeClr val="tx2">
                <a:tint val="45000"/>
                <a:satMod val="400000"/>
              </a:schemeClr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5773" y="15641241"/>
            <a:ext cx="950706" cy="126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0" name="グラフ 189">
            <a:extLst>
              <a:ext uri="{FF2B5EF4-FFF2-40B4-BE49-F238E27FC236}">
                <a16:creationId xmlns:a16="http://schemas.microsoft.com/office/drawing/2014/main" id="{221790A9-3B82-8E54-9309-B8EB67F75A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612475"/>
              </p:ext>
            </p:extLst>
          </p:nvPr>
        </p:nvGraphicFramePr>
        <p:xfrm>
          <a:off x="14971860" y="14485215"/>
          <a:ext cx="1024947" cy="84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pic>
        <p:nvPicPr>
          <p:cNvPr id="191" name="Picture 2" descr="おもちゃのロボットのイラスト">
            <a:extLst>
              <a:ext uri="{FF2B5EF4-FFF2-40B4-BE49-F238E27FC236}">
                <a16:creationId xmlns:a16="http://schemas.microsoft.com/office/drawing/2014/main" id="{DBAF3537-330A-4480-AFD8-B7C916113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949" y="17153409"/>
            <a:ext cx="950706" cy="126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テキスト ボックス 192">
            <a:extLst>
              <a:ext uri="{FF2B5EF4-FFF2-40B4-BE49-F238E27FC236}">
                <a16:creationId xmlns:a16="http://schemas.microsoft.com/office/drawing/2014/main" id="{449AC5F5-771B-EF76-39D3-16624931E738}"/>
              </a:ext>
            </a:extLst>
          </p:cNvPr>
          <p:cNvSpPr txBox="1"/>
          <p:nvPr/>
        </p:nvSpPr>
        <p:spPr>
          <a:xfrm>
            <a:off x="8511420" y="15444387"/>
            <a:ext cx="21980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How </a:t>
            </a:r>
            <a:br>
              <a:rPr kumimoji="1"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kumimoji="1"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similar?</a:t>
            </a:r>
            <a:endParaRPr kumimoji="1" lang="ja-JP" altLang="en-US" sz="3600">
              <a:solidFill>
                <a:schemeClr val="tx1">
                  <a:lumMod val="75000"/>
                  <a:lumOff val="25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18D4B3E7-71BE-3C4A-3966-CD4036677254}"/>
              </a:ext>
            </a:extLst>
          </p:cNvPr>
          <p:cNvSpPr txBox="1"/>
          <p:nvPr/>
        </p:nvSpPr>
        <p:spPr>
          <a:xfrm>
            <a:off x="6102021" y="17380368"/>
            <a:ext cx="1749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2">
                    <a:lumMod val="25000"/>
                  </a:schemeClr>
                </a:solidFill>
                <a:latin typeface="Times" pitchFamily="2" charset="0"/>
              </a:rPr>
              <a:t>I have a pen that…</a:t>
            </a:r>
            <a:endParaRPr kumimoji="1" lang="ja-JP" altLang="en-US" sz="1600">
              <a:solidFill>
                <a:schemeClr val="bg2">
                  <a:lumMod val="25000"/>
                </a:schemeClr>
              </a:solidFill>
              <a:latin typeface="Times" pitchFamily="2" charset="0"/>
            </a:endParaRPr>
          </a:p>
        </p:txBody>
      </p: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5B8408EE-F3B8-B705-27DB-1F20977B88EA}"/>
              </a:ext>
            </a:extLst>
          </p:cNvPr>
          <p:cNvSpPr txBox="1"/>
          <p:nvPr/>
        </p:nvSpPr>
        <p:spPr>
          <a:xfrm>
            <a:off x="6117734" y="15687737"/>
            <a:ext cx="1749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2">
                    <a:lumMod val="25000"/>
                  </a:schemeClr>
                </a:solidFill>
                <a:latin typeface="Times" pitchFamily="2" charset="0"/>
              </a:rPr>
              <a:t>I have a pen that…</a:t>
            </a:r>
            <a:endParaRPr kumimoji="1" lang="ja-JP" altLang="en-US" sz="1600">
              <a:solidFill>
                <a:schemeClr val="bg2">
                  <a:lumMod val="25000"/>
                </a:schemeClr>
              </a:solidFill>
              <a:latin typeface="Times" pitchFamily="2" charset="0"/>
            </a:endParaRPr>
          </a:p>
        </p:txBody>
      </p:sp>
      <p:sp>
        <p:nvSpPr>
          <p:cNvPr id="199" name="テキスト ボックス 198">
            <a:extLst>
              <a:ext uri="{FF2B5EF4-FFF2-40B4-BE49-F238E27FC236}">
                <a16:creationId xmlns:a16="http://schemas.microsoft.com/office/drawing/2014/main" id="{5DE02709-FCAE-5C24-F393-1F058AE2C4A9}"/>
              </a:ext>
            </a:extLst>
          </p:cNvPr>
          <p:cNvSpPr txBox="1"/>
          <p:nvPr/>
        </p:nvSpPr>
        <p:spPr>
          <a:xfrm>
            <a:off x="1147049" y="16382807"/>
            <a:ext cx="1749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2">
                    <a:lumMod val="25000"/>
                  </a:schemeClr>
                </a:solidFill>
                <a:latin typeface="Times" pitchFamily="2" charset="0"/>
              </a:rPr>
              <a:t>I have a pen that…</a:t>
            </a:r>
            <a:endParaRPr kumimoji="1" lang="ja-JP" altLang="en-US" sz="1600">
              <a:solidFill>
                <a:schemeClr val="bg2">
                  <a:lumMod val="25000"/>
                </a:schemeClr>
              </a:solidFill>
              <a:latin typeface="Times" pitchFamily="2" charset="0"/>
            </a:endParaRPr>
          </a:p>
        </p:txBody>
      </p:sp>
      <p:sp>
        <p:nvSpPr>
          <p:cNvPr id="202" name="四角形吹き出し 201">
            <a:extLst>
              <a:ext uri="{FF2B5EF4-FFF2-40B4-BE49-F238E27FC236}">
                <a16:creationId xmlns:a16="http://schemas.microsoft.com/office/drawing/2014/main" id="{4A5461BB-880C-5FBF-EA08-CCD63C1C982A}"/>
              </a:ext>
            </a:extLst>
          </p:cNvPr>
          <p:cNvSpPr/>
          <p:nvPr/>
        </p:nvSpPr>
        <p:spPr>
          <a:xfrm>
            <a:off x="10378817" y="14148075"/>
            <a:ext cx="3157012" cy="1005209"/>
          </a:xfrm>
          <a:prstGeom prst="wedgeRectCallout">
            <a:avLst>
              <a:gd name="adj1" fmla="val 58822"/>
              <a:gd name="adj2" fmla="val -512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テキスト ボックス 202">
            <a:extLst>
              <a:ext uri="{FF2B5EF4-FFF2-40B4-BE49-F238E27FC236}">
                <a16:creationId xmlns:a16="http://schemas.microsoft.com/office/drawing/2014/main" id="{B52512D0-6870-1440-102A-CD152896F353}"/>
              </a:ext>
            </a:extLst>
          </p:cNvPr>
          <p:cNvSpPr txBox="1"/>
          <p:nvPr/>
        </p:nvSpPr>
        <p:spPr>
          <a:xfrm>
            <a:off x="10494184" y="14214309"/>
            <a:ext cx="3033203" cy="872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60"/>
              </a:lnSpc>
            </a:pPr>
            <a:r>
              <a:rPr kumimoji="1" lang="en-US" altLang="ja-JP" sz="2400" dirty="0">
                <a:latin typeface="Cavolini" panose="020B0604020202020204" pitchFamily="34" charset="0"/>
                <a:cs typeface="Cavolini" panose="020B0604020202020204" pitchFamily="34" charset="0"/>
              </a:rPr>
              <a:t>vanilla </a:t>
            </a:r>
            <a:r>
              <a:rPr kumimoji="1" lang="en-US" altLang="ja-JP" sz="1800" dirty="0">
                <a:latin typeface="Cavolini" panose="020B0604020202020204" pitchFamily="34" charset="0"/>
                <a:cs typeface="Cavolini" panose="020B0604020202020204" pitchFamily="34" charset="0"/>
              </a:rPr>
              <a:t>(sequential) </a:t>
            </a:r>
            <a:br>
              <a:rPr kumimoji="1" lang="en-US" altLang="ja-JP" sz="1800" dirty="0">
                <a:latin typeface="Cavolini" panose="020B0604020202020204" pitchFamily="34" charset="0"/>
                <a:cs typeface="Cavolini" panose="020B0604020202020204" pitchFamily="34" charset="0"/>
              </a:rPr>
            </a:br>
            <a:r>
              <a:rPr kumimoji="1" lang="en-US" altLang="ja-JP" sz="2400" dirty="0">
                <a:latin typeface="Cavolini" panose="020B0604020202020204" pitchFamily="34" charset="0"/>
                <a:cs typeface="Cavolini" panose="020B0604020202020204" pitchFamily="34" charset="0"/>
              </a:rPr>
              <a:t>language model</a:t>
            </a:r>
            <a:endParaRPr kumimoji="1" lang="ja-JP" altLang="en-US" sz="2400">
              <a:latin typeface="Cavolini" panose="020B0604020202020204" pitchFamily="34" charset="0"/>
              <a:cs typeface="Cavolini" panose="020B0604020202020204" pitchFamily="34" charset="0"/>
            </a:endParaRPr>
          </a:p>
        </p:txBody>
      </p:sp>
      <p:sp>
        <p:nvSpPr>
          <p:cNvPr id="204" name="四角形吹き出し 203">
            <a:extLst>
              <a:ext uri="{FF2B5EF4-FFF2-40B4-BE49-F238E27FC236}">
                <a16:creationId xmlns:a16="http://schemas.microsoft.com/office/drawing/2014/main" id="{56C738C1-5329-925E-A9EC-1C1F2433F694}"/>
              </a:ext>
            </a:extLst>
          </p:cNvPr>
          <p:cNvSpPr/>
          <p:nvPr/>
        </p:nvSpPr>
        <p:spPr>
          <a:xfrm>
            <a:off x="11250007" y="15649659"/>
            <a:ext cx="2257597" cy="1027711"/>
          </a:xfrm>
          <a:prstGeom prst="wedgeRectCallout">
            <a:avLst>
              <a:gd name="adj1" fmla="val 58136"/>
              <a:gd name="adj2" fmla="val -1701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5" name="テキスト ボックス 204">
            <a:extLst>
              <a:ext uri="{FF2B5EF4-FFF2-40B4-BE49-F238E27FC236}">
                <a16:creationId xmlns:a16="http://schemas.microsoft.com/office/drawing/2014/main" id="{1ECFE574-A5F4-5234-63A3-7D01B0FC9EE9}"/>
              </a:ext>
            </a:extLst>
          </p:cNvPr>
          <p:cNvSpPr txBox="1"/>
          <p:nvPr/>
        </p:nvSpPr>
        <p:spPr>
          <a:xfrm>
            <a:off x="11360979" y="15734671"/>
            <a:ext cx="2087431" cy="872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60"/>
              </a:lnSpc>
            </a:pPr>
            <a:r>
              <a:rPr kumimoji="1" lang="en-US" altLang="ja-JP" sz="2400" dirty="0">
                <a:latin typeface="Cavolini" panose="020B0604020202020204" pitchFamily="34" charset="0"/>
                <a:cs typeface="Cavolini" panose="020B0604020202020204" pitchFamily="34" charset="0"/>
              </a:rPr>
              <a:t>I know </a:t>
            </a:r>
            <a:br>
              <a:rPr kumimoji="1" lang="en-US" altLang="ja-JP" sz="2400" dirty="0">
                <a:latin typeface="Cavolini" panose="020B0604020202020204" pitchFamily="34" charset="0"/>
                <a:cs typeface="Cavolini" panose="020B0604020202020204" pitchFamily="34" charset="0"/>
              </a:rPr>
            </a:br>
            <a:r>
              <a:rPr kumimoji="1" lang="en-US" altLang="ja-JP" sz="2400" dirty="0">
                <a:latin typeface="Cavolini" panose="020B0604020202020204" pitchFamily="34" charset="0"/>
                <a:cs typeface="Cavolini" panose="020B0604020202020204" pitchFamily="34" charset="0"/>
              </a:rPr>
              <a:t>grammar α</a:t>
            </a:r>
            <a:endParaRPr kumimoji="1" lang="ja-JP" altLang="en-US" sz="2400">
              <a:latin typeface="Cavolini" panose="020B0604020202020204" pitchFamily="34" charset="0"/>
              <a:cs typeface="Cavolini" panose="020B0604020202020204" pitchFamily="34" charset="0"/>
            </a:endParaRPr>
          </a:p>
        </p:txBody>
      </p:sp>
      <p:sp>
        <p:nvSpPr>
          <p:cNvPr id="206" name="四角形吹き出し 205">
            <a:extLst>
              <a:ext uri="{FF2B5EF4-FFF2-40B4-BE49-F238E27FC236}">
                <a16:creationId xmlns:a16="http://schemas.microsoft.com/office/drawing/2014/main" id="{9C1A52FD-6CDF-58D7-FC39-C52A040E9CD9}"/>
              </a:ext>
            </a:extLst>
          </p:cNvPr>
          <p:cNvSpPr/>
          <p:nvPr/>
        </p:nvSpPr>
        <p:spPr>
          <a:xfrm>
            <a:off x="11275407" y="17288538"/>
            <a:ext cx="2260421" cy="1027711"/>
          </a:xfrm>
          <a:prstGeom prst="wedgeRectCallout">
            <a:avLst>
              <a:gd name="adj1" fmla="val 58129"/>
              <a:gd name="adj2" fmla="val -1508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テキスト ボックス 207">
            <a:extLst>
              <a:ext uri="{FF2B5EF4-FFF2-40B4-BE49-F238E27FC236}">
                <a16:creationId xmlns:a16="http://schemas.microsoft.com/office/drawing/2014/main" id="{E7514FF6-D24C-37F6-2BCA-7444A42F2892}"/>
              </a:ext>
            </a:extLst>
          </p:cNvPr>
          <p:cNvSpPr txBox="1"/>
          <p:nvPr/>
        </p:nvSpPr>
        <p:spPr>
          <a:xfrm>
            <a:off x="11396805" y="17381780"/>
            <a:ext cx="2034531" cy="872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60"/>
              </a:lnSpc>
            </a:pPr>
            <a:r>
              <a:rPr kumimoji="1" lang="en-US" altLang="ja-JP" sz="2400" dirty="0">
                <a:latin typeface="Cavolini" panose="020B0604020202020204" pitchFamily="34" charset="0"/>
                <a:cs typeface="Cavolini" panose="020B0604020202020204" pitchFamily="34" charset="0"/>
              </a:rPr>
              <a:t>I know </a:t>
            </a:r>
            <a:br>
              <a:rPr kumimoji="1" lang="en-US" altLang="ja-JP" sz="2400" dirty="0">
                <a:latin typeface="Cavolini" panose="020B0604020202020204" pitchFamily="34" charset="0"/>
                <a:cs typeface="Cavolini" panose="020B0604020202020204" pitchFamily="34" charset="0"/>
              </a:rPr>
            </a:br>
            <a:r>
              <a:rPr kumimoji="1" lang="en-US" altLang="ja-JP" sz="2400" b="1" dirty="0">
                <a:solidFill>
                  <a:schemeClr val="bg2">
                    <a:lumMod val="25000"/>
                  </a:schemeClr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grammar β</a:t>
            </a:r>
            <a:endParaRPr kumimoji="1" lang="ja-JP" altLang="en-US" sz="2400" b="1">
              <a:solidFill>
                <a:schemeClr val="bg2">
                  <a:lumMod val="25000"/>
                </a:schemeClr>
              </a:solidFill>
              <a:latin typeface="Cavolini" panose="020B0604020202020204" pitchFamily="34" charset="0"/>
              <a:cs typeface="Cavolini" panose="020B0604020202020204" pitchFamily="34" charset="0"/>
            </a:endParaRPr>
          </a:p>
        </p:txBody>
      </p:sp>
      <p:cxnSp>
        <p:nvCxnSpPr>
          <p:cNvPr id="210" name="直線矢印コネクタ 209">
            <a:extLst>
              <a:ext uri="{FF2B5EF4-FFF2-40B4-BE49-F238E27FC236}">
                <a16:creationId xmlns:a16="http://schemas.microsoft.com/office/drawing/2014/main" id="{1A67FC67-8BD4-A852-A7AE-E092ECFA6BE7}"/>
              </a:ext>
            </a:extLst>
          </p:cNvPr>
          <p:cNvCxnSpPr>
            <a:cxnSpLocks/>
          </p:cNvCxnSpPr>
          <p:nvPr/>
        </p:nvCxnSpPr>
        <p:spPr>
          <a:xfrm flipV="1">
            <a:off x="16253398" y="15149536"/>
            <a:ext cx="1081744" cy="2798036"/>
          </a:xfrm>
          <a:prstGeom prst="straightConnector1">
            <a:avLst/>
          </a:prstGeom>
          <a:ln w="57150">
            <a:solidFill>
              <a:schemeClr val="bg2">
                <a:lumMod val="1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>
            <a:extLst>
              <a:ext uri="{FF2B5EF4-FFF2-40B4-BE49-F238E27FC236}">
                <a16:creationId xmlns:a16="http://schemas.microsoft.com/office/drawing/2014/main" id="{963FF8E0-23AB-7F3A-0CD0-6C14C23A3887}"/>
              </a:ext>
            </a:extLst>
          </p:cNvPr>
          <p:cNvCxnSpPr>
            <a:cxnSpLocks/>
          </p:cNvCxnSpPr>
          <p:nvPr/>
        </p:nvCxnSpPr>
        <p:spPr>
          <a:xfrm flipV="1">
            <a:off x="16155029" y="15014454"/>
            <a:ext cx="1000076" cy="1260917"/>
          </a:xfrm>
          <a:prstGeom prst="straightConnector1">
            <a:avLst/>
          </a:prstGeom>
          <a:ln w="47625">
            <a:solidFill>
              <a:schemeClr val="bg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>
            <a:extLst>
              <a:ext uri="{FF2B5EF4-FFF2-40B4-BE49-F238E27FC236}">
                <a16:creationId xmlns:a16="http://schemas.microsoft.com/office/drawing/2014/main" id="{186F47E1-EF72-B253-820B-173AF0E8A907}"/>
              </a:ext>
            </a:extLst>
          </p:cNvPr>
          <p:cNvCxnSpPr>
            <a:cxnSpLocks/>
          </p:cNvCxnSpPr>
          <p:nvPr/>
        </p:nvCxnSpPr>
        <p:spPr>
          <a:xfrm>
            <a:off x="16155029" y="14768284"/>
            <a:ext cx="1052479" cy="10962"/>
          </a:xfrm>
          <a:prstGeom prst="straightConnector1">
            <a:avLst/>
          </a:prstGeom>
          <a:ln w="47625">
            <a:solidFill>
              <a:schemeClr val="bg2">
                <a:lumMod val="9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テキスト ボックス 218">
            <a:extLst>
              <a:ext uri="{FF2B5EF4-FFF2-40B4-BE49-F238E27FC236}">
                <a16:creationId xmlns:a16="http://schemas.microsoft.com/office/drawing/2014/main" id="{7246A8B3-AF43-1FB6-929B-CDDE721ECAB1}"/>
              </a:ext>
            </a:extLst>
          </p:cNvPr>
          <p:cNvSpPr txBox="1"/>
          <p:nvPr/>
        </p:nvSpPr>
        <p:spPr>
          <a:xfrm>
            <a:off x="17207508" y="15808163"/>
            <a:ext cx="4576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solidFill>
                  <a:schemeClr val="bg2">
                    <a:lumMod val="1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better correlation</a:t>
            </a:r>
            <a:endParaRPr kumimoji="1" lang="ja-JP" altLang="en-US" sz="3600" b="1">
              <a:solidFill>
                <a:schemeClr val="bg2">
                  <a:lumMod val="10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221" name="テキスト ボックス 220">
            <a:extLst>
              <a:ext uri="{FF2B5EF4-FFF2-40B4-BE49-F238E27FC236}">
                <a16:creationId xmlns:a16="http://schemas.microsoft.com/office/drawing/2014/main" id="{95E48345-4073-EBDC-ABC6-A81AE351D77A}"/>
              </a:ext>
            </a:extLst>
          </p:cNvPr>
          <p:cNvSpPr txBox="1"/>
          <p:nvPr/>
        </p:nvSpPr>
        <p:spPr>
          <a:xfrm>
            <a:off x="17335142" y="16828837"/>
            <a:ext cx="446468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bg2">
                    <a:lumMod val="25000"/>
                  </a:schemeClr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Grammar β </a:t>
            </a:r>
            <a:r>
              <a:rPr kumimoji="1" lang="en-US" altLang="ja-JP" sz="2800" dirty="0">
                <a:latin typeface="Cavolini" panose="020B0604020202020204" pitchFamily="34" charset="0"/>
                <a:cs typeface="Cavolini" panose="020B0604020202020204" pitchFamily="34" charset="0"/>
              </a:rPr>
              <a:t>is likely </a:t>
            </a:r>
            <a:br>
              <a:rPr kumimoji="1" lang="en-US" altLang="ja-JP" sz="2800" dirty="0">
                <a:latin typeface="Cavolini" panose="020B0604020202020204" pitchFamily="34" charset="0"/>
                <a:cs typeface="Cavolini" panose="020B0604020202020204" pitchFamily="34" charset="0"/>
              </a:rPr>
            </a:br>
            <a:r>
              <a:rPr kumimoji="1" lang="en-US" altLang="ja-JP" sz="2800" dirty="0">
                <a:latin typeface="Cavolini" panose="020B0604020202020204" pitchFamily="34" charset="0"/>
                <a:cs typeface="Cavolini" panose="020B0604020202020204" pitchFamily="34" charset="0"/>
              </a:rPr>
              <a:t> related to human</a:t>
            </a:r>
            <a:br>
              <a:rPr kumimoji="1" lang="en-US" altLang="ja-JP" sz="2800" dirty="0">
                <a:latin typeface="Cavolini" panose="020B0604020202020204" pitchFamily="34" charset="0"/>
                <a:cs typeface="Cavolini" panose="020B0604020202020204" pitchFamily="34" charset="0"/>
              </a:rPr>
            </a:br>
            <a:r>
              <a:rPr kumimoji="1" lang="en-US" altLang="ja-JP" sz="2800" dirty="0">
                <a:latin typeface="Cavolini" panose="020B0604020202020204" pitchFamily="34" charset="0"/>
                <a:cs typeface="Cavolini" panose="020B0604020202020204" pitchFamily="34" charset="0"/>
              </a:rPr>
              <a:t> sentence processing </a:t>
            </a:r>
            <a:endParaRPr kumimoji="1" lang="ja-JP" altLang="en-US" sz="2800">
              <a:latin typeface="Cavolini" panose="020B0604020202020204" pitchFamily="34" charset="0"/>
              <a:cs typeface="Cavolini" panose="020B0604020202020204" pitchFamily="34" charset="0"/>
            </a:endParaRPr>
          </a:p>
        </p:txBody>
      </p:sp>
      <p:sp>
        <p:nvSpPr>
          <p:cNvPr id="230" name="テキスト ボックス 229">
            <a:extLst>
              <a:ext uri="{FF2B5EF4-FFF2-40B4-BE49-F238E27FC236}">
                <a16:creationId xmlns:a16="http://schemas.microsoft.com/office/drawing/2014/main" id="{D909906F-BA36-53CF-E175-1E6A502F3D3E}"/>
              </a:ext>
            </a:extLst>
          </p:cNvPr>
          <p:cNvSpPr txBox="1"/>
          <p:nvPr/>
        </p:nvSpPr>
        <p:spPr>
          <a:xfrm>
            <a:off x="23830973" y="14357552"/>
            <a:ext cx="6159058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syntactic supervision</a:t>
            </a:r>
            <a:br>
              <a:rPr kumimoji="1"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kumimoji="1"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[Hale+`18][Yoshida+`21]…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model architecture/size</a:t>
            </a:r>
            <a:br>
              <a:rPr kumimoji="1"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kumimoji="1"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[Wilcox+`20][Merkx&amp;Frank`21] 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training data size</a:t>
            </a:r>
            <a:br>
              <a:rPr kumimoji="1"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kumimoji="1"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[Wilcox+`20][Kuribayashi+`21]…</a:t>
            </a:r>
            <a:endParaRPr kumimoji="1"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…</a:t>
            </a:r>
            <a:endParaRPr kumimoji="1" lang="ja-JP" altLang="en-US" sz="3200">
              <a:solidFill>
                <a:schemeClr val="tx1">
                  <a:lumMod val="75000"/>
                  <a:lumOff val="25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247" name="テキスト ボックス 246">
            <a:extLst>
              <a:ext uri="{FF2B5EF4-FFF2-40B4-BE49-F238E27FC236}">
                <a16:creationId xmlns:a16="http://schemas.microsoft.com/office/drawing/2014/main" id="{A34A5148-D7EC-7284-5C62-0D93994173FE}"/>
              </a:ext>
            </a:extLst>
          </p:cNvPr>
          <p:cNvSpPr txBox="1"/>
          <p:nvPr/>
        </p:nvSpPr>
        <p:spPr>
          <a:xfrm>
            <a:off x="647816" y="20428503"/>
            <a:ext cx="19133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kumimoji="1" lang="en-US" altLang="ja-JP" sz="4800" b="1" dirty="0">
                <a:solidFill>
                  <a:srgbClr val="A143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limitation </a:t>
            </a:r>
            <a:r>
              <a:rPr kumimoji="1" lang="en-US" altLang="ja-JP" sz="4800" b="1" dirty="0">
                <a:latin typeface="Arial" panose="020B0604020202020204" pitchFamily="34" charset="0"/>
                <a:cs typeface="Arial" panose="020B0604020202020204" pitchFamily="34" charset="0"/>
              </a:rPr>
              <a:t>enhance </a:t>
            </a:r>
            <a:br>
              <a:rPr kumimoji="1" lang="en-US" altLang="ja-JP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b="1" dirty="0">
                <a:latin typeface="Arial" panose="020B0604020202020204" pitchFamily="34" charset="0"/>
                <a:cs typeface="Arial" panose="020B0604020202020204" pitchFamily="34" charset="0"/>
              </a:rPr>
              <a:t>psychometric predictive power of LMs?</a:t>
            </a:r>
            <a:endParaRPr kumimoji="1" lang="ja-JP" altLang="en-US" sz="4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テキスト ボックス 247">
            <a:extLst>
              <a:ext uri="{FF2B5EF4-FFF2-40B4-BE49-F238E27FC236}">
                <a16:creationId xmlns:a16="http://schemas.microsoft.com/office/drawing/2014/main" id="{B5D77A93-DD55-C15F-202D-1720A5958BCF}"/>
              </a:ext>
            </a:extLst>
          </p:cNvPr>
          <p:cNvSpPr txBox="1"/>
          <p:nvPr/>
        </p:nvSpPr>
        <p:spPr>
          <a:xfrm>
            <a:off x="974388" y="22443135"/>
            <a:ext cx="7696531" cy="7694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9000">
                <a:schemeClr val="bg2">
                  <a:lumMod val="90000"/>
                </a:schemeClr>
              </a:gs>
              <a:gs pos="92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10800000" scaled="1"/>
            <a:tileRect/>
          </a:gradFill>
        </p:spPr>
        <p:txBody>
          <a:bodyPr wrap="none" rtlCol="0">
            <a:spAutoFit/>
          </a:bodyPr>
          <a:lstStyle/>
          <a:p>
            <a:r>
              <a:rPr kumimoji="1" lang="en-US" altLang="ja-JP" sz="4400" i="1" spc="-150" dirty="0">
                <a:latin typeface="Times" pitchFamily="2" charset="0"/>
              </a:rPr>
              <a:t>… people wearing a red hat come…</a:t>
            </a:r>
            <a:endParaRPr kumimoji="1" lang="ja-JP" altLang="en-US" sz="4400" i="1" spc="-150">
              <a:latin typeface="Times" pitchFamily="2" charset="0"/>
            </a:endParaRPr>
          </a:p>
        </p:txBody>
      </p: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512F12A2-70C2-A126-98BA-C87BFFD0E32A}"/>
              </a:ext>
            </a:extLst>
          </p:cNvPr>
          <p:cNvSpPr txBox="1"/>
          <p:nvPr/>
        </p:nvSpPr>
        <p:spPr>
          <a:xfrm>
            <a:off x="961903" y="23811287"/>
            <a:ext cx="7818359" cy="7694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2000">
                <a:schemeClr val="bg2">
                  <a:lumMod val="90000"/>
                </a:schemeClr>
              </a:gs>
              <a:gs pos="62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10800000" scaled="1"/>
            <a:tileRect/>
          </a:gradFill>
        </p:spPr>
        <p:txBody>
          <a:bodyPr wrap="none" rtlCol="0">
            <a:spAutoFit/>
          </a:bodyPr>
          <a:lstStyle/>
          <a:p>
            <a:r>
              <a:rPr kumimoji="1" lang="en-US" altLang="ja-JP" sz="4400" i="1" spc="-150" dirty="0">
                <a:latin typeface="Times" pitchFamily="2" charset="0"/>
              </a:rPr>
              <a:t>… people wearing a red hat come …</a:t>
            </a:r>
            <a:endParaRPr kumimoji="1" lang="ja-JP" altLang="en-US" sz="4400" i="1" spc="-150">
              <a:latin typeface="Times" pitchFamily="2" charset="0"/>
            </a:endParaRPr>
          </a:p>
        </p:txBody>
      </p:sp>
      <p:sp>
        <p:nvSpPr>
          <p:cNvPr id="251" name="テキスト ボックス 250">
            <a:extLst>
              <a:ext uri="{FF2B5EF4-FFF2-40B4-BE49-F238E27FC236}">
                <a16:creationId xmlns:a16="http://schemas.microsoft.com/office/drawing/2014/main" id="{BAB2C995-D640-9DE2-1265-E87025AA2A7F}"/>
              </a:ext>
            </a:extLst>
          </p:cNvPr>
          <p:cNvSpPr txBox="1"/>
          <p:nvPr/>
        </p:nvSpPr>
        <p:spPr>
          <a:xfrm>
            <a:off x="915348" y="25179439"/>
            <a:ext cx="7818359" cy="7694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1000">
                <a:schemeClr val="bg2">
                  <a:lumMod val="90000"/>
                </a:schemeClr>
              </a:gs>
              <a:gs pos="39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10800000" scaled="1"/>
            <a:tileRect/>
          </a:gradFill>
        </p:spPr>
        <p:txBody>
          <a:bodyPr wrap="none" rtlCol="0">
            <a:spAutoFit/>
          </a:bodyPr>
          <a:lstStyle/>
          <a:p>
            <a:r>
              <a:rPr kumimoji="1" lang="en-US" altLang="ja-JP" sz="4400" i="1" spc="-150" dirty="0">
                <a:latin typeface="Times" pitchFamily="2" charset="0"/>
              </a:rPr>
              <a:t>… people wearing a red hat come …</a:t>
            </a:r>
            <a:endParaRPr kumimoji="1" lang="ja-JP" altLang="en-US" sz="4400" i="1" spc="-150">
              <a:latin typeface="Times" pitchFamily="2" charset="0"/>
            </a:endParaRPr>
          </a:p>
        </p:txBody>
      </p:sp>
      <p:sp>
        <p:nvSpPr>
          <p:cNvPr id="284" name="テキスト ボックス 283">
            <a:extLst>
              <a:ext uri="{FF2B5EF4-FFF2-40B4-BE49-F238E27FC236}">
                <a16:creationId xmlns:a16="http://schemas.microsoft.com/office/drawing/2014/main" id="{9F5EBEE6-A701-26B6-20E4-7614B896EF15}"/>
              </a:ext>
            </a:extLst>
          </p:cNvPr>
          <p:cNvSpPr txBox="1"/>
          <p:nvPr/>
        </p:nvSpPr>
        <p:spPr>
          <a:xfrm>
            <a:off x="21377042" y="24483987"/>
            <a:ext cx="977181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Psycholinguistics suggested humans’ </a:t>
            </a:r>
            <a:r>
              <a:rPr kumimoji="1" lang="en-US" altLang="ja-JP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limited context use 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during reading </a:t>
            </a:r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[Lewis+`06][Futrell+`20]…</a:t>
            </a:r>
            <a:endParaRPr kumimoji="1" lang="ja-JP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" name="テキスト ボックス 286">
            <a:extLst>
              <a:ext uri="{FF2B5EF4-FFF2-40B4-BE49-F238E27FC236}">
                <a16:creationId xmlns:a16="http://schemas.microsoft.com/office/drawing/2014/main" id="{F8D8580B-019B-085D-FD23-25A496F73559}"/>
              </a:ext>
            </a:extLst>
          </p:cNvPr>
          <p:cNvSpPr txBox="1"/>
          <p:nvPr/>
        </p:nvSpPr>
        <p:spPr>
          <a:xfrm>
            <a:off x="14216086" y="27997808"/>
            <a:ext cx="16294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kumimoji="1" lang="en-US" altLang="ja-JP" sz="40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1" lang="en-US" altLang="ja-JP" sz="4800" b="1" dirty="0"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kumimoji="1" lang="en-US" altLang="ja-JP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4800" b="1" dirty="0">
                <a:latin typeface="Arial" panose="020B0604020202020204" pitchFamily="34" charset="0"/>
                <a:cs typeface="Arial" panose="020B0604020202020204" pitchFamily="34" charset="0"/>
              </a:rPr>
              <a:t>context mattered in </a:t>
            </a:r>
            <a:r>
              <a:rPr kumimoji="1" lang="en-US" altLang="ja-JP" sz="4800" b="1" dirty="0">
                <a:solidFill>
                  <a:srgbClr val="A143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constructions</a:t>
            </a:r>
            <a:endParaRPr kumimoji="1" lang="ja-JP" altLang="en-US" sz="4800" b="1">
              <a:solidFill>
                <a:srgbClr val="A143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" name="テキスト ボックス 302">
            <a:extLst>
              <a:ext uri="{FF2B5EF4-FFF2-40B4-BE49-F238E27FC236}">
                <a16:creationId xmlns:a16="http://schemas.microsoft.com/office/drawing/2014/main" id="{A473CA72-18AA-B791-64FC-057D5B7E145F}"/>
              </a:ext>
            </a:extLst>
          </p:cNvPr>
          <p:cNvSpPr txBox="1"/>
          <p:nvPr/>
        </p:nvSpPr>
        <p:spPr>
          <a:xfrm>
            <a:off x="519982" y="29708867"/>
            <a:ext cx="139913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🤔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LMs might access too much context than humans</a:t>
            </a:r>
            <a:endParaRPr kumimoji="1" lang="ja-JP" altLang="en-US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4" name="テキスト ボックス 303">
            <a:extLst>
              <a:ext uri="{FF2B5EF4-FFF2-40B4-BE49-F238E27FC236}">
                <a16:creationId xmlns:a16="http://schemas.microsoft.com/office/drawing/2014/main" id="{790393DA-DD91-F50F-59F3-DABD4B4A74AE}"/>
              </a:ext>
            </a:extLst>
          </p:cNvPr>
          <p:cNvSpPr txBox="1"/>
          <p:nvPr/>
        </p:nvSpPr>
        <p:spPr>
          <a:xfrm>
            <a:off x="14214549" y="29013724"/>
            <a:ext cx="15302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🤔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selective syntactic context will be needed to fill the gap</a:t>
            </a:r>
            <a:endParaRPr kumimoji="1" lang="ja-JP" altLang="en-US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6" name="図 305" descr="QR コード&#10;&#10;自動的に生成された説明">
            <a:extLst>
              <a:ext uri="{FF2B5EF4-FFF2-40B4-BE49-F238E27FC236}">
                <a16:creationId xmlns:a16="http://schemas.microsoft.com/office/drawing/2014/main" id="{0873E09E-194A-6C1B-4958-543BAE787E03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6874910" y="6280201"/>
            <a:ext cx="3093302" cy="3093302"/>
          </a:xfrm>
          <a:prstGeom prst="rect">
            <a:avLst/>
          </a:prstGeom>
        </p:spPr>
      </p:pic>
      <p:sp>
        <p:nvSpPr>
          <p:cNvPr id="362" name="テキスト ボックス 361">
            <a:extLst>
              <a:ext uri="{FF2B5EF4-FFF2-40B4-BE49-F238E27FC236}">
                <a16:creationId xmlns:a16="http://schemas.microsoft.com/office/drawing/2014/main" id="{B7AF73B4-72AA-5124-6578-ADCBAFF20B57}"/>
              </a:ext>
            </a:extLst>
          </p:cNvPr>
          <p:cNvSpPr txBox="1"/>
          <p:nvPr/>
        </p:nvSpPr>
        <p:spPr>
          <a:xfrm>
            <a:off x="5178011" y="26012134"/>
            <a:ext cx="3619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Cavolini" panose="03000502040302020204" pitchFamily="66" charset="0"/>
                <a:cs typeface="Cavolini" panose="03000502040302020204" pitchFamily="66" charset="0"/>
              </a:rPr>
              <a:t>lossy context</a:t>
            </a:r>
            <a:endParaRPr kumimoji="1" lang="ja-JP" altLang="en-US" sz="360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364" name="テキスト ボックス 363">
            <a:extLst>
              <a:ext uri="{FF2B5EF4-FFF2-40B4-BE49-F238E27FC236}">
                <a16:creationId xmlns:a16="http://schemas.microsoft.com/office/drawing/2014/main" id="{EA22A6FD-D248-EFEB-9DE7-8819DEEC2613}"/>
              </a:ext>
            </a:extLst>
          </p:cNvPr>
          <p:cNvSpPr txBox="1"/>
          <p:nvPr/>
        </p:nvSpPr>
        <p:spPr>
          <a:xfrm>
            <a:off x="10434595" y="24398965"/>
            <a:ext cx="8303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compared</a:t>
            </a:r>
            <a:r>
              <a:rPr kumimoji="1" lang="en-US" altLang="ja-JP" sz="4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4000" b="1" i="1" dirty="0">
                <a:solidFill>
                  <a:schemeClr val="bg2">
                    <a:lumMod val="25000"/>
                  </a:schemeClr>
                </a:solidFill>
                <a:latin typeface="Times" pitchFamily="2" charset="0"/>
                <a:cs typeface="Arial" panose="020B0604020202020204" pitchFamily="34" charset="0"/>
              </a:rPr>
              <a:t>n</a:t>
            </a:r>
            <a:r>
              <a:rPr kumimoji="1" lang="en-US" altLang="ja-JP" sz="4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-gram surprisal</a:t>
            </a:r>
            <a:br>
              <a:rPr kumimoji="1" lang="en-US" altLang="ja-JP" sz="4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different </a:t>
            </a:r>
            <a:r>
              <a:rPr kumimoji="1" lang="en-US" altLang="ja-JP" sz="4000" b="1" i="1" dirty="0">
                <a:solidFill>
                  <a:schemeClr val="bg2">
                    <a:lumMod val="25000"/>
                  </a:schemeClr>
                </a:solidFill>
                <a:latin typeface="Times" pitchFamily="2" charset="0"/>
                <a:cs typeface="Arial" panose="020B0604020202020204" pitchFamily="34" charset="0"/>
              </a:rPr>
              <a:t>n 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as a first step</a:t>
            </a:r>
          </a:p>
        </p:txBody>
      </p:sp>
      <p:sp>
        <p:nvSpPr>
          <p:cNvPr id="369" name="テキスト ボックス 368">
            <a:extLst>
              <a:ext uri="{FF2B5EF4-FFF2-40B4-BE49-F238E27FC236}">
                <a16:creationId xmlns:a16="http://schemas.microsoft.com/office/drawing/2014/main" id="{72DCFD7B-8862-DCFA-3322-A0E46B6D16C4}"/>
              </a:ext>
            </a:extLst>
          </p:cNvPr>
          <p:cNvSpPr txBox="1"/>
          <p:nvPr/>
        </p:nvSpPr>
        <p:spPr>
          <a:xfrm>
            <a:off x="19972245" y="20570884"/>
            <a:ext cx="60067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Why context access?</a:t>
            </a:r>
            <a:endParaRPr kumimoji="1" lang="ja-JP" altLang="en-US" sz="4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0" name="テキスト ボックス 369">
            <a:extLst>
              <a:ext uri="{FF2B5EF4-FFF2-40B4-BE49-F238E27FC236}">
                <a16:creationId xmlns:a16="http://schemas.microsoft.com/office/drawing/2014/main" id="{03585AD9-8359-FE0B-A938-1364DFAA2617}"/>
              </a:ext>
            </a:extLst>
          </p:cNvPr>
          <p:cNvSpPr txBox="1"/>
          <p:nvPr/>
        </p:nvSpPr>
        <p:spPr>
          <a:xfrm>
            <a:off x="21337344" y="22013366"/>
            <a:ext cx="776981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LMs w/ </a:t>
            </a:r>
            <a:r>
              <a:rPr kumimoji="1" lang="en-US" altLang="ja-JP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powerful context access </a:t>
            </a:r>
            <a:br>
              <a:rPr kumimoji="1" lang="en-US" altLang="ja-JP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are used in cognitive modeling </a:t>
            </a:r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[Wilcox+`20,`21][Merkx&amp;Frank`21][Kuribayashi+`21]</a:t>
            </a:r>
            <a:endParaRPr kumimoji="1" lang="ja-JP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5" name="カギ線コネクタ 394">
            <a:extLst>
              <a:ext uri="{FF2B5EF4-FFF2-40B4-BE49-F238E27FC236}">
                <a16:creationId xmlns:a16="http://schemas.microsoft.com/office/drawing/2014/main" id="{0C859C3C-AA8D-FFCE-2CED-EAB35BD32438}"/>
              </a:ext>
            </a:extLst>
          </p:cNvPr>
          <p:cNvCxnSpPr>
            <a:cxnSpLocks/>
          </p:cNvCxnSpPr>
          <p:nvPr/>
        </p:nvCxnSpPr>
        <p:spPr>
          <a:xfrm flipH="1">
            <a:off x="20771390" y="22409993"/>
            <a:ext cx="7200" cy="2556000"/>
          </a:xfrm>
          <a:prstGeom prst="bentConnector3">
            <a:avLst>
              <a:gd name="adj1" fmla="val 3701882"/>
            </a:avLst>
          </a:prstGeom>
          <a:ln w="57150">
            <a:solidFill>
              <a:schemeClr val="bg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テキスト ボックス 396">
            <a:extLst>
              <a:ext uri="{FF2B5EF4-FFF2-40B4-BE49-F238E27FC236}">
                <a16:creationId xmlns:a16="http://schemas.microsoft.com/office/drawing/2014/main" id="{597BFD22-BC74-EA91-DD74-8F26FE3A2745}"/>
              </a:ext>
            </a:extLst>
          </p:cNvPr>
          <p:cNvSpPr txBox="1"/>
          <p:nvPr/>
        </p:nvSpPr>
        <p:spPr>
          <a:xfrm rot="16200000">
            <a:off x="19011526" y="23502767"/>
            <a:ext cx="2229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🤔</a:t>
            </a:r>
            <a:r>
              <a:rPr kumimoji="1" lang="en-US" altLang="ja-JP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kumimoji="1" lang="en-US" altLang="ja-JP" sz="4400" dirty="0">
                <a:latin typeface="Cavolini" panose="03000502040302020204" pitchFamily="66" charset="0"/>
                <a:cs typeface="Cavolini" panose="03000502040302020204" pitchFamily="66" charset="0"/>
              </a:rPr>
              <a:t>Gap</a:t>
            </a:r>
            <a:endParaRPr kumimoji="1" lang="ja-JP" altLang="en-US" sz="440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398" name="Group 114">
            <a:extLst>
              <a:ext uri="{FF2B5EF4-FFF2-40B4-BE49-F238E27FC236}">
                <a16:creationId xmlns:a16="http://schemas.microsoft.com/office/drawing/2014/main" id="{71E1C3D0-A8EC-3001-6987-9EC7EEF555B0}"/>
              </a:ext>
            </a:extLst>
          </p:cNvPr>
          <p:cNvGrpSpPr/>
          <p:nvPr/>
        </p:nvGrpSpPr>
        <p:grpSpPr>
          <a:xfrm>
            <a:off x="14467499" y="37037458"/>
            <a:ext cx="15302071" cy="1070279"/>
            <a:chOff x="463256" y="5436609"/>
            <a:chExt cx="61066305" cy="896640"/>
          </a:xfrm>
          <a:solidFill>
            <a:schemeClr val="accent5">
              <a:lumMod val="50000"/>
            </a:schemeClr>
          </a:solidFill>
        </p:grpSpPr>
        <p:sp>
          <p:nvSpPr>
            <p:cNvPr id="399" name="Rectangle 119">
              <a:extLst>
                <a:ext uri="{FF2B5EF4-FFF2-40B4-BE49-F238E27FC236}">
                  <a16:creationId xmlns:a16="http://schemas.microsoft.com/office/drawing/2014/main" id="{4B43CD5C-D205-BD20-19F5-757949920C33}"/>
                </a:ext>
              </a:extLst>
            </p:cNvPr>
            <p:cNvSpPr/>
            <p:nvPr/>
          </p:nvSpPr>
          <p:spPr>
            <a:xfrm>
              <a:off x="463256" y="5459389"/>
              <a:ext cx="61066305" cy="873860"/>
            </a:xfrm>
            <a:prstGeom prst="rect">
              <a:avLst/>
            </a:prstGeom>
            <a:solidFill>
              <a:schemeClr val="accent5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/>
            </a:p>
          </p:txBody>
        </p:sp>
        <p:sp>
          <p:nvSpPr>
            <p:cNvPr id="400" name="TextBox 115">
              <a:extLst>
                <a:ext uri="{FF2B5EF4-FFF2-40B4-BE49-F238E27FC236}">
                  <a16:creationId xmlns:a16="http://schemas.microsoft.com/office/drawing/2014/main" id="{AC68DD30-5DB6-52D9-BF2E-0CEC2DE83303}"/>
                </a:ext>
              </a:extLst>
            </p:cNvPr>
            <p:cNvSpPr txBox="1"/>
            <p:nvPr/>
          </p:nvSpPr>
          <p:spPr>
            <a:xfrm>
              <a:off x="592922" y="5436609"/>
              <a:ext cx="25058777" cy="866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54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401" name="テキスト ボックス 400">
            <a:extLst>
              <a:ext uri="{FF2B5EF4-FFF2-40B4-BE49-F238E27FC236}">
                <a16:creationId xmlns:a16="http://schemas.microsoft.com/office/drawing/2014/main" id="{61AE3969-DB30-C8AC-9123-C1A862917C28}"/>
              </a:ext>
            </a:extLst>
          </p:cNvPr>
          <p:cNvSpPr txBox="1"/>
          <p:nvPr/>
        </p:nvSpPr>
        <p:spPr>
          <a:xfrm>
            <a:off x="14805646" y="37171633"/>
            <a:ext cx="74802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🤔</a:t>
            </a:r>
            <a:r>
              <a:rPr lang="en-US" altLang="ja-JP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4800" b="1" dirty="0">
                <a:solidFill>
                  <a:schemeClr val="bg1"/>
                </a:solidFill>
              </a:rPr>
              <a:t>Take-home messages</a:t>
            </a:r>
            <a:endParaRPr kumimoji="1" lang="ja-JP" altLang="en-US" sz="4800" b="1">
              <a:solidFill>
                <a:schemeClr val="bg1"/>
              </a:solidFill>
            </a:endParaRPr>
          </a:p>
        </p:txBody>
      </p:sp>
      <p:sp>
        <p:nvSpPr>
          <p:cNvPr id="410" name="Rectangle 14">
            <a:extLst>
              <a:ext uri="{FF2B5EF4-FFF2-40B4-BE49-F238E27FC236}">
                <a16:creationId xmlns:a16="http://schemas.microsoft.com/office/drawing/2014/main" id="{B5C13929-C16F-05B2-10D1-2AC41924476A}"/>
              </a:ext>
            </a:extLst>
          </p:cNvPr>
          <p:cNvSpPr/>
          <p:nvPr/>
        </p:nvSpPr>
        <p:spPr>
          <a:xfrm>
            <a:off x="1077740" y="30800614"/>
            <a:ext cx="129375" cy="4541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62">
              <a:solidFill>
                <a:schemeClr val="bg2">
                  <a:lumMod val="50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1" name="Rectangle 14">
            <a:extLst>
              <a:ext uri="{FF2B5EF4-FFF2-40B4-BE49-F238E27FC236}">
                <a16:creationId xmlns:a16="http://schemas.microsoft.com/office/drawing/2014/main" id="{2151FB49-04EB-6AE2-9BFD-8721D79991F9}"/>
              </a:ext>
            </a:extLst>
          </p:cNvPr>
          <p:cNvSpPr/>
          <p:nvPr/>
        </p:nvSpPr>
        <p:spPr>
          <a:xfrm>
            <a:off x="1053458" y="37221659"/>
            <a:ext cx="129375" cy="4541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62">
              <a:solidFill>
                <a:schemeClr val="accent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12" name="テキスト ボックス 411">
            <a:extLst>
              <a:ext uri="{FF2B5EF4-FFF2-40B4-BE49-F238E27FC236}">
                <a16:creationId xmlns:a16="http://schemas.microsoft.com/office/drawing/2014/main" id="{D6486E47-1859-8D77-65B4-04CF2F0479CA}"/>
              </a:ext>
            </a:extLst>
          </p:cNvPr>
          <p:cNvSpPr txBox="1"/>
          <p:nvPr/>
        </p:nvSpPr>
        <p:spPr>
          <a:xfrm>
            <a:off x="1318061" y="30690913"/>
            <a:ext cx="1866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kumimoji="1" lang="ja-JP" altLang="en-US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5" name="テキスト ボックス 414">
            <a:extLst>
              <a:ext uri="{FF2B5EF4-FFF2-40B4-BE49-F238E27FC236}">
                <a16:creationId xmlns:a16="http://schemas.microsoft.com/office/drawing/2014/main" id="{B49F047B-6CD4-9E87-4F69-84DFC46966E6}"/>
              </a:ext>
            </a:extLst>
          </p:cNvPr>
          <p:cNvSpPr txBox="1"/>
          <p:nvPr/>
        </p:nvSpPr>
        <p:spPr>
          <a:xfrm>
            <a:off x="1242804" y="37099625"/>
            <a:ext cx="2409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Japanese</a:t>
            </a:r>
            <a:endParaRPr kumimoji="1" lang="ja-JP" altLang="en-US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0" name="テキスト ボックス 479">
            <a:extLst>
              <a:ext uri="{FF2B5EF4-FFF2-40B4-BE49-F238E27FC236}">
                <a16:creationId xmlns:a16="http://schemas.microsoft.com/office/drawing/2014/main" id="{C1E0C69C-5626-0855-7A7B-BE96453D5744}"/>
              </a:ext>
            </a:extLst>
          </p:cNvPr>
          <p:cNvSpPr txBox="1"/>
          <p:nvPr/>
        </p:nvSpPr>
        <p:spPr>
          <a:xfrm>
            <a:off x="8832312" y="36451553"/>
            <a:ext cx="1198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2-gram</a:t>
            </a:r>
            <a:endParaRPr kumimoji="1" lang="ja-JP" altLang="en-US" sz="2400"/>
          </a:p>
        </p:txBody>
      </p:sp>
      <p:sp>
        <p:nvSpPr>
          <p:cNvPr id="482" name="テキスト ボックス 481">
            <a:extLst>
              <a:ext uri="{FF2B5EF4-FFF2-40B4-BE49-F238E27FC236}">
                <a16:creationId xmlns:a16="http://schemas.microsoft.com/office/drawing/2014/main" id="{0D0A4348-3209-50AF-8DA5-FAFA8789F1BE}"/>
              </a:ext>
            </a:extLst>
          </p:cNvPr>
          <p:cNvSpPr txBox="1"/>
          <p:nvPr/>
        </p:nvSpPr>
        <p:spPr>
          <a:xfrm>
            <a:off x="2668007" y="36521535"/>
            <a:ext cx="2849947" cy="588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80"/>
              </a:lnSpc>
            </a:pPr>
            <a:r>
              <a:rPr kumimoji="1" lang="en-US" altLang="ja-JP" sz="2400" dirty="0"/>
              <a:t>full intra-sentential </a:t>
            </a:r>
            <a:br>
              <a:rPr kumimoji="1" lang="en-US" altLang="ja-JP" sz="2400" dirty="0"/>
            </a:br>
            <a:r>
              <a:rPr kumimoji="1" lang="en-US" altLang="ja-JP" sz="2400" dirty="0"/>
              <a:t>context</a:t>
            </a:r>
            <a:endParaRPr kumimoji="1" lang="ja-JP" altLang="en-US" sz="2400"/>
          </a:p>
        </p:txBody>
      </p:sp>
      <p:sp>
        <p:nvSpPr>
          <p:cNvPr id="490" name="正方形/長方形 489">
            <a:extLst>
              <a:ext uri="{FF2B5EF4-FFF2-40B4-BE49-F238E27FC236}">
                <a16:creationId xmlns:a16="http://schemas.microsoft.com/office/drawing/2014/main" id="{F9309330-B04B-1710-0F1E-E1DA095CC074}"/>
              </a:ext>
            </a:extLst>
          </p:cNvPr>
          <p:cNvSpPr/>
          <p:nvPr/>
        </p:nvSpPr>
        <p:spPr>
          <a:xfrm>
            <a:off x="16315532" y="31001938"/>
            <a:ext cx="1752630" cy="1907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C00000"/>
              </a:solidFill>
            </a:endParaRPr>
          </a:p>
        </p:txBody>
      </p:sp>
      <p:sp>
        <p:nvSpPr>
          <p:cNvPr id="292" name="テキスト ボックス 291">
            <a:extLst>
              <a:ext uri="{FF2B5EF4-FFF2-40B4-BE49-F238E27FC236}">
                <a16:creationId xmlns:a16="http://schemas.microsoft.com/office/drawing/2014/main" id="{37596849-0D3F-149C-C8D0-E3D32958DB8D}"/>
              </a:ext>
            </a:extLst>
          </p:cNvPr>
          <p:cNvSpPr txBox="1"/>
          <p:nvPr/>
        </p:nvSpPr>
        <p:spPr>
          <a:xfrm>
            <a:off x="14734199" y="31489572"/>
            <a:ext cx="3131621" cy="2025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720"/>
              </a:lnSpc>
            </a:pPr>
            <a: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long context </a:t>
            </a:r>
            <a:b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advantage</a:t>
            </a:r>
            <a:b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kumimoji="1" lang="ja-JP" altLang="en-US" sz="3600" b="1">
              <a:solidFill>
                <a:schemeClr val="accent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492" name="Rectangle 14">
            <a:extLst>
              <a:ext uri="{FF2B5EF4-FFF2-40B4-BE49-F238E27FC236}">
                <a16:creationId xmlns:a16="http://schemas.microsoft.com/office/drawing/2014/main" id="{4590C0AD-4F47-D9C5-0E21-99A13C1DDB78}"/>
              </a:ext>
            </a:extLst>
          </p:cNvPr>
          <p:cNvSpPr/>
          <p:nvPr/>
        </p:nvSpPr>
        <p:spPr>
          <a:xfrm>
            <a:off x="15353630" y="30418783"/>
            <a:ext cx="129375" cy="4541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62">
              <a:solidFill>
                <a:schemeClr val="accent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493" name="テキスト ボックス 492">
            <a:extLst>
              <a:ext uri="{FF2B5EF4-FFF2-40B4-BE49-F238E27FC236}">
                <a16:creationId xmlns:a16="http://schemas.microsoft.com/office/drawing/2014/main" id="{D035D04B-5C15-4C73-9524-B22325614A35}"/>
              </a:ext>
            </a:extLst>
          </p:cNvPr>
          <p:cNvSpPr txBox="1"/>
          <p:nvPr/>
        </p:nvSpPr>
        <p:spPr>
          <a:xfrm>
            <a:off x="15575645" y="30286961"/>
            <a:ext cx="1866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kumimoji="1" lang="ja-JP" altLang="en-US" sz="40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7" name="テキスト ボックス 496">
            <a:extLst>
              <a:ext uri="{FF2B5EF4-FFF2-40B4-BE49-F238E27FC236}">
                <a16:creationId xmlns:a16="http://schemas.microsoft.com/office/drawing/2014/main" id="{4084351B-8AD6-3980-7F14-07936E3384E8}"/>
              </a:ext>
            </a:extLst>
          </p:cNvPr>
          <p:cNvSpPr txBox="1"/>
          <p:nvPr/>
        </p:nvSpPr>
        <p:spPr>
          <a:xfrm>
            <a:off x="15766503" y="33126986"/>
            <a:ext cx="272048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>
                <a:solidFill>
                  <a:schemeClr val="tx1">
                    <a:lumMod val="50000"/>
                    <a:lumOff val="50000"/>
                  </a:schemeClr>
                </a:solidFill>
              </a:rPr>
              <a:t>🔍</a:t>
            </a:r>
            <a:r>
              <a:rPr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reported </a:t>
            </a:r>
            <a:r>
              <a: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  <a:t>how much squared residual errors decrease from 2-gram to </a:t>
            </a:r>
            <a:br>
              <a: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</a:br>
            <a:r>
              <a: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  <a:t>full-context</a:t>
            </a:r>
            <a:endParaRPr lang="ja-JP" altLang="en-US" sz="2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8" name="テキスト ボックス 497">
            <a:extLst>
              <a:ext uri="{FF2B5EF4-FFF2-40B4-BE49-F238E27FC236}">
                <a16:creationId xmlns:a16="http://schemas.microsoft.com/office/drawing/2014/main" id="{78FE2042-0E69-923E-0604-41B0C6E58BE2}"/>
              </a:ext>
            </a:extLst>
          </p:cNvPr>
          <p:cNvSpPr txBox="1"/>
          <p:nvPr/>
        </p:nvSpPr>
        <p:spPr>
          <a:xfrm>
            <a:off x="10703630" y="34329587"/>
            <a:ext cx="274321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/>
              <a:t>🔍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reported </a:t>
            </a:r>
            <a:r>
              <a: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  <a:t>per-word </a:t>
            </a:r>
            <a:br>
              <a: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</a:br>
            <a:r>
              <a:rPr kumimoji="1" lang="en-US" altLang="ja-JP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  <a:t>Δlog</a:t>
            </a:r>
            <a:r>
              <a: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  <a:t> likelihood</a:t>
            </a:r>
          </a:p>
          <a:p>
            <a:r>
              <a: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  <a:t>between two nested  regression models </a:t>
            </a:r>
            <a:br>
              <a: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</a:br>
            <a:r>
              <a: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panose="020B0503020202020204" pitchFamily="34" charset="0"/>
                <a:cs typeface="Arial" panose="020B0604020202020204" pitchFamily="34" charset="0"/>
              </a:rPr>
              <a:t>w/ and w/o surprisal feature</a:t>
            </a:r>
            <a:endParaRPr lang="ja-JP" altLang="en-US" sz="2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8" name="右矢印 297">
            <a:extLst>
              <a:ext uri="{FF2B5EF4-FFF2-40B4-BE49-F238E27FC236}">
                <a16:creationId xmlns:a16="http://schemas.microsoft.com/office/drawing/2014/main" id="{CD23AAF6-A07E-9AEB-B989-5DDFCB17D179}"/>
              </a:ext>
            </a:extLst>
          </p:cNvPr>
          <p:cNvSpPr/>
          <p:nvPr/>
        </p:nvSpPr>
        <p:spPr>
          <a:xfrm rot="16200000">
            <a:off x="17556829" y="32026890"/>
            <a:ext cx="1076750" cy="304918"/>
          </a:xfrm>
          <a:prstGeom prst="rightArrow">
            <a:avLst/>
          </a:prstGeom>
          <a:solidFill>
            <a:schemeClr val="accent1">
              <a:alpha val="5336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0" name="直線コネクタ 499">
            <a:extLst>
              <a:ext uri="{FF2B5EF4-FFF2-40B4-BE49-F238E27FC236}">
                <a16:creationId xmlns:a16="http://schemas.microsoft.com/office/drawing/2014/main" id="{C6B45245-C294-5B7A-BC25-6FB53EF275B3}"/>
              </a:ext>
            </a:extLst>
          </p:cNvPr>
          <p:cNvCxnSpPr/>
          <p:nvPr/>
        </p:nvCxnSpPr>
        <p:spPr>
          <a:xfrm>
            <a:off x="18732082" y="31307815"/>
            <a:ext cx="6630660" cy="0"/>
          </a:xfrm>
          <a:prstGeom prst="line">
            <a:avLst/>
          </a:prstGeom>
          <a:ln w="508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" name="テキスト ボックス 500">
            <a:extLst>
              <a:ext uri="{FF2B5EF4-FFF2-40B4-BE49-F238E27FC236}">
                <a16:creationId xmlns:a16="http://schemas.microsoft.com/office/drawing/2014/main" id="{F0B1FE86-8084-4763-4F02-900E845172BB}"/>
              </a:ext>
            </a:extLst>
          </p:cNvPr>
          <p:cNvSpPr txBox="1"/>
          <p:nvPr/>
        </p:nvSpPr>
        <p:spPr>
          <a:xfrm>
            <a:off x="19386078" y="30601026"/>
            <a:ext cx="5617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significant divergence</a:t>
            </a:r>
            <a:endParaRPr kumimoji="1" lang="ja-JP" altLang="en-US" sz="3600" b="1">
              <a:solidFill>
                <a:schemeClr val="accent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03" name="テキスト ボックス 502">
            <a:extLst>
              <a:ext uri="{FF2B5EF4-FFF2-40B4-BE49-F238E27FC236}">
                <a16:creationId xmlns:a16="http://schemas.microsoft.com/office/drawing/2014/main" id="{9D070A12-8E53-4296-7A15-065341191122}"/>
              </a:ext>
            </a:extLst>
          </p:cNvPr>
          <p:cNvSpPr txBox="1"/>
          <p:nvPr/>
        </p:nvSpPr>
        <p:spPr>
          <a:xfrm>
            <a:off x="10417176" y="13022838"/>
            <a:ext cx="10841110" cy="945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40"/>
              </a:lnSpc>
            </a:pPr>
            <a:r>
              <a:rPr kumimoji="1" lang="en-US" altLang="ja-JP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</a:t>
            </a:r>
            <a:r>
              <a:rPr kumimoji="1" lang="en-US" altLang="ja-JP" sz="3200" b="0" dirty="0">
                <a:solidFill>
                  <a:schemeClr val="tx1">
                    <a:lumMod val="90000"/>
                    <a:lumOff val="1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hich model can compute human-like surprisal</a:t>
            </a:r>
            <a:r>
              <a:rPr kumimoji="1" lang="en-US" altLang="ja-JP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? Example:</a:t>
            </a:r>
            <a:endParaRPr kumimoji="1" lang="ja-JP" altLang="en-US" sz="3600">
              <a:solidFill>
                <a:schemeClr val="tx1">
                  <a:lumMod val="90000"/>
                  <a:lumOff val="10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04" name="テキスト ボックス 503">
            <a:extLst>
              <a:ext uri="{FF2B5EF4-FFF2-40B4-BE49-F238E27FC236}">
                <a16:creationId xmlns:a16="http://schemas.microsoft.com/office/drawing/2014/main" id="{E581224C-F6E8-8246-C6B3-9B4F687B0EEE}"/>
              </a:ext>
            </a:extLst>
          </p:cNvPr>
          <p:cNvSpPr txBox="1"/>
          <p:nvPr/>
        </p:nvSpPr>
        <p:spPr>
          <a:xfrm>
            <a:off x="14511313" y="40267977"/>
            <a:ext cx="154787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Successful solutions in NLP are not always cognitively </a:t>
            </a:r>
            <a:b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plausible; uncovering the mechanism of human language </a:t>
            </a:r>
            <a:b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processing is also this community’s pivotal issue</a:t>
            </a:r>
            <a:endParaRPr kumimoji="1" lang="ja-JP" altLang="en-US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8" name="テキスト ボックス 507">
            <a:extLst>
              <a:ext uri="{FF2B5EF4-FFF2-40B4-BE49-F238E27FC236}">
                <a16:creationId xmlns:a16="http://schemas.microsoft.com/office/drawing/2014/main" id="{2D327F43-2ED6-1AB3-B741-599C308BC517}"/>
              </a:ext>
            </a:extLst>
          </p:cNvPr>
          <p:cNvSpPr txBox="1"/>
          <p:nvPr/>
        </p:nvSpPr>
        <p:spPr>
          <a:xfrm>
            <a:off x="14502523" y="38316926"/>
            <a:ext cx="156721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Revisiting memory-based theories on sentence processing with NLP tools is timely and interesting </a:t>
            </a:r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[Futrell+`20][Merkx+`21] </a:t>
            </a:r>
            <a:endParaRPr kumimoji="1" lang="ja-JP" altLang="en-US" sz="4400"/>
          </a:p>
        </p:txBody>
      </p:sp>
      <p:cxnSp>
        <p:nvCxnSpPr>
          <p:cNvPr id="517" name="直線コネクタ 516">
            <a:extLst>
              <a:ext uri="{FF2B5EF4-FFF2-40B4-BE49-F238E27FC236}">
                <a16:creationId xmlns:a16="http://schemas.microsoft.com/office/drawing/2014/main" id="{5006EB22-3047-AFD2-BE35-259CB1F66039}"/>
              </a:ext>
            </a:extLst>
          </p:cNvPr>
          <p:cNvCxnSpPr/>
          <p:nvPr/>
        </p:nvCxnSpPr>
        <p:spPr>
          <a:xfrm>
            <a:off x="18651007" y="32002959"/>
            <a:ext cx="6817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テキスト ボックス 545">
            <a:extLst>
              <a:ext uri="{FF2B5EF4-FFF2-40B4-BE49-F238E27FC236}">
                <a16:creationId xmlns:a16="http://schemas.microsoft.com/office/drawing/2014/main" id="{088FBAD2-D34C-4C4D-2D82-C9E310A9193E}"/>
              </a:ext>
            </a:extLst>
          </p:cNvPr>
          <p:cNvSpPr txBox="1"/>
          <p:nvPr/>
        </p:nvSpPr>
        <p:spPr>
          <a:xfrm>
            <a:off x="3288119" y="31025370"/>
            <a:ext cx="11188642" cy="652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80"/>
              </a:lnSpc>
            </a:pPr>
            <a:r>
              <a:rPr kumimoji="1" lang="en-US" altLang="ja-JP" sz="3200" dirty="0">
                <a:latin typeface="Cavolini" panose="03000502040302020204" pitchFamily="66" charset="0"/>
                <a:cs typeface="Cavolini" panose="03000502040302020204" pitchFamily="66" charset="0"/>
              </a:rPr>
              <a:t>Each line corresponds to each architecture</a:t>
            </a:r>
            <a:endParaRPr kumimoji="1" lang="ja-JP" altLang="en-US" sz="320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52" name="テキスト ボックス 551">
            <a:extLst>
              <a:ext uri="{FF2B5EF4-FFF2-40B4-BE49-F238E27FC236}">
                <a16:creationId xmlns:a16="http://schemas.microsoft.com/office/drawing/2014/main" id="{3CCF5EBE-70B1-1310-AE42-CD8DF013950B}"/>
              </a:ext>
            </a:extLst>
          </p:cNvPr>
          <p:cNvSpPr txBox="1"/>
          <p:nvPr/>
        </p:nvSpPr>
        <p:spPr>
          <a:xfrm flipH="1">
            <a:off x="21468289" y="12976945"/>
            <a:ext cx="830128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Cognitive plausibility of models has been compared on various axes</a:t>
            </a:r>
            <a:endParaRPr lang="ja-JP" altLang="en-US" sz="3200">
              <a:solidFill>
                <a:schemeClr val="tx1">
                  <a:lumMod val="90000"/>
                  <a:lumOff val="10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54" name="テキスト ボックス 553">
            <a:extLst>
              <a:ext uri="{FF2B5EF4-FFF2-40B4-BE49-F238E27FC236}">
                <a16:creationId xmlns:a16="http://schemas.microsoft.com/office/drawing/2014/main" id="{5A72238B-22E2-6008-CC08-8CAC0EC7C451}"/>
              </a:ext>
            </a:extLst>
          </p:cNvPr>
          <p:cNvSpPr txBox="1"/>
          <p:nvPr/>
        </p:nvSpPr>
        <p:spPr>
          <a:xfrm flipH="1">
            <a:off x="20685806" y="22109628"/>
            <a:ext cx="11260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📚</a:t>
            </a:r>
          </a:p>
        </p:txBody>
      </p:sp>
      <p:sp>
        <p:nvSpPr>
          <p:cNvPr id="555" name="テキスト ボックス 554">
            <a:extLst>
              <a:ext uri="{FF2B5EF4-FFF2-40B4-BE49-F238E27FC236}">
                <a16:creationId xmlns:a16="http://schemas.microsoft.com/office/drawing/2014/main" id="{581E1E55-3635-44CF-FC34-5B1D729AEEF4}"/>
              </a:ext>
            </a:extLst>
          </p:cNvPr>
          <p:cNvSpPr txBox="1"/>
          <p:nvPr/>
        </p:nvSpPr>
        <p:spPr>
          <a:xfrm flipH="1">
            <a:off x="20756575" y="24545609"/>
            <a:ext cx="11260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1" name="テキスト ボックス 570">
                <a:extLst>
                  <a:ext uri="{FF2B5EF4-FFF2-40B4-BE49-F238E27FC236}">
                    <a16:creationId xmlns:a16="http://schemas.microsoft.com/office/drawing/2014/main" id="{3EA8A3FA-7F99-CDCC-DBEB-A9177A02BF39}"/>
                  </a:ext>
                </a:extLst>
              </p:cNvPr>
              <p:cNvSpPr txBox="1"/>
              <p:nvPr/>
            </p:nvSpPr>
            <p:spPr>
              <a:xfrm>
                <a:off x="10434595" y="22526757"/>
                <a:ext cx="791696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modeling human gaze duration with </a:t>
                </a:r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unc>
                      <m:funcPr>
                        <m:ctrlPr>
                          <a:rPr kumimoji="1" lang="en-US" altLang="ja-JP" sz="36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ja-JP" sz="3600" b="0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log</m:t>
                        </m:r>
                      </m:fName>
                      <m:e>
                        <m:sSub>
                          <m:sSubPr>
                            <m:ctrlPr>
                              <a:rPr kumimoji="1" lang="en-US" altLang="ja-JP" sz="3600" i="1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3600" i="1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  <m:sub>
                            <m:r>
                              <a:rPr kumimoji="1" lang="en-US" altLang="ja-JP" sz="3600" i="1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𝜃</m:t>
                            </m:r>
                          </m:sub>
                        </m:sSub>
                        <m:d>
                          <m:dPr>
                            <m:ctrlPr>
                              <a:rPr kumimoji="1" lang="en-US" altLang="ja-JP" sz="3600" b="0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kumimoji="1" lang="en-US" altLang="ja-JP" sz="3600" b="0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word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kumimoji="1" lang="en-US" altLang="ja-JP" sz="36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noise</m:t>
                            </m:r>
                            <m:r>
                              <a:rPr kumimoji="1" lang="en-US" altLang="ja-JP" sz="36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kumimoji="1" lang="en-US" altLang="ja-JP" sz="3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context</m:t>
                            </m:r>
                            <m:r>
                              <a:rPr kumimoji="1" lang="en-US" altLang="ja-JP" sz="36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  <m:r>
                              <a:rPr kumimoji="1" lang="en-US" altLang="ja-JP" sz="3600" b="0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</m:d>
                      </m:e>
                    </m:func>
                  </m:oMath>
                </a14:m>
                <a:endParaRPr kumimoji="1" lang="en-US" altLang="ja-JP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1" name="テキスト ボックス 570">
                <a:extLst>
                  <a:ext uri="{FF2B5EF4-FFF2-40B4-BE49-F238E27FC236}">
                    <a16:creationId xmlns:a16="http://schemas.microsoft.com/office/drawing/2014/main" id="{3EA8A3FA-7F99-CDCC-DBEB-A9177A02B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4595" y="22526757"/>
                <a:ext cx="7916967" cy="1323439"/>
              </a:xfrm>
              <a:prstGeom prst="rect">
                <a:avLst/>
              </a:prstGeom>
              <a:blipFill>
                <a:blip r:embed="rId22"/>
                <a:stretch>
                  <a:fillRect l="-2724" t="-8571" b="-190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2" name="テキスト ボックス 571">
            <a:extLst>
              <a:ext uri="{FF2B5EF4-FFF2-40B4-BE49-F238E27FC236}">
                <a16:creationId xmlns:a16="http://schemas.microsoft.com/office/drawing/2014/main" id="{C3F41201-0EA7-BC60-3090-60BDA9037CE7}"/>
              </a:ext>
            </a:extLst>
          </p:cNvPr>
          <p:cNvSpPr txBox="1"/>
          <p:nvPr/>
        </p:nvSpPr>
        <p:spPr>
          <a:xfrm>
            <a:off x="952030" y="12976945"/>
            <a:ext cx="9148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Humans’ expectation-based reading</a:t>
            </a:r>
            <a:br>
              <a:rPr lang="en-US" altLang="ja-JP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kumimoji="1" lang="en-US" altLang="ja-JP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[Levy`08][Smith&amp;Levy`13]</a:t>
            </a:r>
            <a:endParaRPr kumimoji="1" lang="ja-JP" altLang="en-US" sz="3600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4499252-D54C-2280-0545-F6514F802BAF}"/>
              </a:ext>
            </a:extLst>
          </p:cNvPr>
          <p:cNvSpPr txBox="1"/>
          <p:nvPr/>
        </p:nvSpPr>
        <p:spPr>
          <a:xfrm>
            <a:off x="5518171" y="36812323"/>
            <a:ext cx="4977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More severe noise</a:t>
            </a:r>
            <a:endParaRPr kumimoji="1" lang="ja-JP" altLang="en-US" sz="3600" b="1">
              <a:solidFill>
                <a:schemeClr val="accent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cxnSp>
        <p:nvCxnSpPr>
          <p:cNvPr id="592" name="直線コネクタ 591">
            <a:extLst>
              <a:ext uri="{FF2B5EF4-FFF2-40B4-BE49-F238E27FC236}">
                <a16:creationId xmlns:a16="http://schemas.microsoft.com/office/drawing/2014/main" id="{3209F8C5-E966-66F7-27A7-86212F17DB66}"/>
              </a:ext>
            </a:extLst>
          </p:cNvPr>
          <p:cNvCxnSpPr/>
          <p:nvPr/>
        </p:nvCxnSpPr>
        <p:spPr>
          <a:xfrm>
            <a:off x="23634550" y="14357552"/>
            <a:ext cx="0" cy="4122301"/>
          </a:xfrm>
          <a:prstGeom prst="line">
            <a:avLst/>
          </a:prstGeom>
          <a:ln w="2540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直線コネクタ 592">
            <a:extLst>
              <a:ext uri="{FF2B5EF4-FFF2-40B4-BE49-F238E27FC236}">
                <a16:creationId xmlns:a16="http://schemas.microsoft.com/office/drawing/2014/main" id="{807565D4-09E3-0388-48D0-B2AB0DF48732}"/>
              </a:ext>
            </a:extLst>
          </p:cNvPr>
          <p:cNvCxnSpPr/>
          <p:nvPr/>
        </p:nvCxnSpPr>
        <p:spPr>
          <a:xfrm>
            <a:off x="10127715" y="22337814"/>
            <a:ext cx="0" cy="4122301"/>
          </a:xfrm>
          <a:prstGeom prst="line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" name="右矢印 593">
            <a:extLst>
              <a:ext uri="{FF2B5EF4-FFF2-40B4-BE49-F238E27FC236}">
                <a16:creationId xmlns:a16="http://schemas.microsoft.com/office/drawing/2014/main" id="{029F7A09-797F-B507-A03B-9C4660B2FA20}"/>
              </a:ext>
            </a:extLst>
          </p:cNvPr>
          <p:cNvSpPr/>
          <p:nvPr/>
        </p:nvSpPr>
        <p:spPr>
          <a:xfrm rot="16200000">
            <a:off x="9120093" y="39233895"/>
            <a:ext cx="2293124" cy="321847"/>
          </a:xfrm>
          <a:prstGeom prst="rightArrow">
            <a:avLst/>
          </a:prstGeom>
          <a:solidFill>
            <a:schemeClr val="accent1">
              <a:alpha val="5336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8" name="四角形吹き出し 597">
            <a:extLst>
              <a:ext uri="{FF2B5EF4-FFF2-40B4-BE49-F238E27FC236}">
                <a16:creationId xmlns:a16="http://schemas.microsoft.com/office/drawing/2014/main" id="{9672F854-7F31-D365-C913-D2B24AAC9626}"/>
              </a:ext>
            </a:extLst>
          </p:cNvPr>
          <p:cNvSpPr/>
          <p:nvPr/>
        </p:nvSpPr>
        <p:spPr>
          <a:xfrm>
            <a:off x="25726224" y="21436588"/>
            <a:ext cx="3744416" cy="613365"/>
          </a:xfrm>
          <a:prstGeom prst="wedgeRectCallout">
            <a:avLst>
              <a:gd name="adj1" fmla="val -46530"/>
              <a:gd name="adj2" fmla="val 7605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9" name="テキスト ボックス 598">
            <a:extLst>
              <a:ext uri="{FF2B5EF4-FFF2-40B4-BE49-F238E27FC236}">
                <a16:creationId xmlns:a16="http://schemas.microsoft.com/office/drawing/2014/main" id="{2E6D34F3-41E9-94DE-3D93-3302BD5E8BF0}"/>
              </a:ext>
            </a:extLst>
          </p:cNvPr>
          <p:cNvSpPr txBox="1"/>
          <p:nvPr/>
        </p:nvSpPr>
        <p:spPr>
          <a:xfrm>
            <a:off x="25794790" y="21487988"/>
            <a:ext cx="3628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Transformer, LSTM…</a:t>
            </a:r>
            <a:endParaRPr kumimoji="1" lang="ja-JP" altLang="en-US" sz="280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0" name="テキスト ボックス 599">
            <a:extLst>
              <a:ext uri="{FF2B5EF4-FFF2-40B4-BE49-F238E27FC236}">
                <a16:creationId xmlns:a16="http://schemas.microsoft.com/office/drawing/2014/main" id="{84B605BA-71ED-D42D-204B-336915CADBB2}"/>
              </a:ext>
            </a:extLst>
          </p:cNvPr>
          <p:cNvSpPr txBox="1"/>
          <p:nvPr/>
        </p:nvSpPr>
        <p:spPr>
          <a:xfrm>
            <a:off x="27303916" y="9303504"/>
            <a:ext cx="21980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Cavolini" panose="03000502040302020204" pitchFamily="66" charset="0"/>
                <a:cs typeface="Cavolini" panose="03000502040302020204" pitchFamily="66" charset="0"/>
              </a:rPr>
              <a:t>↑paper</a:t>
            </a:r>
            <a:endParaRPr kumimoji="1" lang="ja-JP" altLang="en-US" sz="440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601" name="Picture 2" descr="おもちゃのロボットのイラスト">
            <a:extLst>
              <a:ext uri="{FF2B5EF4-FFF2-40B4-BE49-F238E27FC236}">
                <a16:creationId xmlns:a16="http://schemas.microsoft.com/office/drawing/2014/main" id="{8092C954-6B61-836D-DE5B-214801C86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284" y="14715526"/>
            <a:ext cx="920802" cy="122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2" name="Picture 2" descr="おもちゃのロボットのイラスト">
            <a:extLst>
              <a:ext uri="{FF2B5EF4-FFF2-40B4-BE49-F238E27FC236}">
                <a16:creationId xmlns:a16="http://schemas.microsoft.com/office/drawing/2014/main" id="{7E682B1D-9753-481E-A403-50593D506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duotone>
              <a:prstClr val="black"/>
              <a:schemeClr val="tx2">
                <a:tint val="45000"/>
                <a:satMod val="400000"/>
              </a:schemeClr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0459" y="16012977"/>
            <a:ext cx="920802" cy="122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3" name="Picture 2" descr="おもちゃのロボットのイラスト">
            <a:extLst>
              <a:ext uri="{FF2B5EF4-FFF2-40B4-BE49-F238E27FC236}">
                <a16:creationId xmlns:a16="http://schemas.microsoft.com/office/drawing/2014/main" id="{BF60CF3E-1745-070F-0307-5A5B99D14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4915" y="17283032"/>
            <a:ext cx="920802" cy="122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7" name="Picture 2" descr="おもちゃのロボットのイラスト">
            <a:extLst>
              <a:ext uri="{FF2B5EF4-FFF2-40B4-BE49-F238E27FC236}">
                <a16:creationId xmlns:a16="http://schemas.microsoft.com/office/drawing/2014/main" id="{8A07EEAA-6952-2711-3443-96FB41277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duotone>
              <a:prstClr val="black"/>
              <a:srgbClr val="FF8D9B">
                <a:tint val="45000"/>
                <a:satMod val="400000"/>
              </a:srgbClr>
            </a:duotone>
            <a:alphaModFix amt="50000"/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348" y="22086495"/>
            <a:ext cx="1126034" cy="149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8" name="Picture 2" descr="おもちゃのロボットのイラスト">
            <a:extLst>
              <a:ext uri="{FF2B5EF4-FFF2-40B4-BE49-F238E27FC236}">
                <a16:creationId xmlns:a16="http://schemas.microsoft.com/office/drawing/2014/main" id="{C399FB3D-FA85-4B79-05C5-8763BA9D3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duotone>
              <a:prstClr val="black"/>
              <a:srgbClr val="FF455C">
                <a:tint val="45000"/>
                <a:satMod val="400000"/>
              </a:srgb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911" y="23530224"/>
            <a:ext cx="1126034" cy="149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9" name="Picture 2" descr="おもちゃのロボットのイラスト">
            <a:extLst>
              <a:ext uri="{FF2B5EF4-FFF2-40B4-BE49-F238E27FC236}">
                <a16:creationId xmlns:a16="http://schemas.microsoft.com/office/drawing/2014/main" id="{EFDF5A59-7F1F-FEEB-EFEE-D7B84EAD7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087" y="25038906"/>
            <a:ext cx="1126034" cy="149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" name="Picture 2" descr="おもちゃのロボットのイラスト">
            <a:extLst>
              <a:ext uri="{FF2B5EF4-FFF2-40B4-BE49-F238E27FC236}">
                <a16:creationId xmlns:a16="http://schemas.microsoft.com/office/drawing/2014/main" id="{5209C241-D627-8F54-2829-EC1B7A010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duotone>
              <a:prstClr val="black"/>
              <a:srgbClr val="FF8D9B">
                <a:tint val="45000"/>
                <a:satMod val="400000"/>
              </a:srgbClr>
            </a:duotone>
            <a:alphaModFix amt="50000"/>
            <a:extLst>
              <a:ext uri="{BEBA8EAE-BF5A-486C-A8C5-ECC9F3942E4B}">
                <a14:imgProps xmlns:a14="http://schemas.microsoft.com/office/drawing/2010/main">
                  <a14:imgLayer r:embed="rId2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035" y="34971044"/>
            <a:ext cx="1126034" cy="149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" name="Picture 2" descr="おもちゃのロボットのイラスト">
            <a:extLst>
              <a:ext uri="{FF2B5EF4-FFF2-40B4-BE49-F238E27FC236}">
                <a16:creationId xmlns:a16="http://schemas.microsoft.com/office/drawing/2014/main" id="{2832B64B-3E6D-46B5-9AFD-203226377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duotone>
              <a:prstClr val="black"/>
              <a:srgbClr val="FF455C">
                <a:tint val="45000"/>
                <a:satMod val="400000"/>
              </a:srgb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793" y="35008391"/>
            <a:ext cx="1126034" cy="149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" name="Picture 2" descr="おもちゃのロボットのイラスト">
            <a:extLst>
              <a:ext uri="{FF2B5EF4-FFF2-40B4-BE49-F238E27FC236}">
                <a16:creationId xmlns:a16="http://schemas.microsoft.com/office/drawing/2014/main" id="{B8C47558-43EB-E876-0661-519B4DDCA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680" y="34939260"/>
            <a:ext cx="1126034" cy="149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" name="四角形吹き出し 616">
            <a:extLst>
              <a:ext uri="{FF2B5EF4-FFF2-40B4-BE49-F238E27FC236}">
                <a16:creationId xmlns:a16="http://schemas.microsoft.com/office/drawing/2014/main" id="{42F8D0E3-E755-55F4-3795-88CC4ECC7D5E}"/>
              </a:ext>
            </a:extLst>
          </p:cNvPr>
          <p:cNvSpPr/>
          <p:nvPr/>
        </p:nvSpPr>
        <p:spPr>
          <a:xfrm>
            <a:off x="10031167" y="30455367"/>
            <a:ext cx="2524640" cy="595586"/>
          </a:xfrm>
          <a:prstGeom prst="wedgeRectCallout">
            <a:avLst>
              <a:gd name="adj1" fmla="val -35242"/>
              <a:gd name="adj2" fmla="val 67247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8" name="テキスト ボックス 617">
            <a:extLst>
              <a:ext uri="{FF2B5EF4-FFF2-40B4-BE49-F238E27FC236}">
                <a16:creationId xmlns:a16="http://schemas.microsoft.com/office/drawing/2014/main" id="{B858CBCA-7203-01B3-E71F-54E7D9908E0D}"/>
              </a:ext>
            </a:extLst>
          </p:cNvPr>
          <p:cNvSpPr txBox="1"/>
          <p:nvPr/>
        </p:nvSpPr>
        <p:spPr>
          <a:xfrm>
            <a:off x="10198394" y="30412317"/>
            <a:ext cx="2352948" cy="623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80"/>
              </a:lnSpc>
            </a:pPr>
            <a:r>
              <a:rPr kumimoji="1" lang="en-US" altLang="ja-JP" sz="2800" dirty="0">
                <a:latin typeface="Cavolini" panose="03000502040302020204" pitchFamily="66" charset="0"/>
                <a:cs typeface="Cavolini" panose="03000502040302020204" pitchFamily="66" charset="0"/>
              </a:rPr>
              <a:t>E.g., GPT2</a:t>
            </a:r>
            <a:endParaRPr kumimoji="1" lang="ja-JP" altLang="en-US" sz="280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33" name="テキスト ボックス 632">
            <a:extLst>
              <a:ext uri="{FF2B5EF4-FFF2-40B4-BE49-F238E27FC236}">
                <a16:creationId xmlns:a16="http://schemas.microsoft.com/office/drawing/2014/main" id="{C2050003-5978-A0BA-6478-4698CE169513}"/>
              </a:ext>
            </a:extLst>
          </p:cNvPr>
          <p:cNvSpPr txBox="1"/>
          <p:nvPr/>
        </p:nvSpPr>
        <p:spPr>
          <a:xfrm>
            <a:off x="14877618" y="14037901"/>
            <a:ext cx="1297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A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" name="テキスト ボックス 633">
            <a:extLst>
              <a:ext uri="{FF2B5EF4-FFF2-40B4-BE49-F238E27FC236}">
                <a16:creationId xmlns:a16="http://schemas.microsoft.com/office/drawing/2014/main" id="{3A00BE5F-A5E4-EBB0-0013-74404B1A6223}"/>
              </a:ext>
            </a:extLst>
          </p:cNvPr>
          <p:cNvSpPr txBox="1"/>
          <p:nvPr/>
        </p:nvSpPr>
        <p:spPr>
          <a:xfrm>
            <a:off x="14885067" y="15497225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B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7" name="テキスト ボックス 636">
            <a:extLst>
              <a:ext uri="{FF2B5EF4-FFF2-40B4-BE49-F238E27FC236}">
                <a16:creationId xmlns:a16="http://schemas.microsoft.com/office/drawing/2014/main" id="{43820EEB-7814-2A9D-ED25-A87980731D4E}"/>
              </a:ext>
            </a:extLst>
          </p:cNvPr>
          <p:cNvSpPr txBox="1"/>
          <p:nvPr/>
        </p:nvSpPr>
        <p:spPr>
          <a:xfrm>
            <a:off x="14911708" y="16990229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C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8" name="テキスト ボックス 637">
            <a:extLst>
              <a:ext uri="{FF2B5EF4-FFF2-40B4-BE49-F238E27FC236}">
                <a16:creationId xmlns:a16="http://schemas.microsoft.com/office/drawing/2014/main" id="{90DFC552-1031-1406-BC60-96D36723BA90}"/>
              </a:ext>
            </a:extLst>
          </p:cNvPr>
          <p:cNvSpPr txBox="1"/>
          <p:nvPr/>
        </p:nvSpPr>
        <p:spPr>
          <a:xfrm>
            <a:off x="22265806" y="14227165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endParaRPr kumimoji="1" lang="ja-JP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9" name="テキスト ボックス 638">
            <a:extLst>
              <a:ext uri="{FF2B5EF4-FFF2-40B4-BE49-F238E27FC236}">
                <a16:creationId xmlns:a16="http://schemas.microsoft.com/office/drawing/2014/main" id="{6843D23C-8F22-AF1E-E69B-6B4E0250D775}"/>
              </a:ext>
            </a:extLst>
          </p:cNvPr>
          <p:cNvSpPr txBox="1"/>
          <p:nvPr/>
        </p:nvSpPr>
        <p:spPr>
          <a:xfrm>
            <a:off x="13721862" y="13954817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endParaRPr kumimoji="1" lang="ja-JP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2" name="テキスト ボックス 641">
            <a:extLst>
              <a:ext uri="{FF2B5EF4-FFF2-40B4-BE49-F238E27FC236}">
                <a16:creationId xmlns:a16="http://schemas.microsoft.com/office/drawing/2014/main" id="{C8D133BB-F336-2F39-91A4-3D6639318346}"/>
              </a:ext>
            </a:extLst>
          </p:cNvPr>
          <p:cNvSpPr txBox="1"/>
          <p:nvPr/>
        </p:nvSpPr>
        <p:spPr>
          <a:xfrm>
            <a:off x="26478949" y="31099371"/>
            <a:ext cx="35978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Japanese results are also in our paper</a:t>
            </a:r>
            <a:endParaRPr kumimoji="1" lang="ja-JP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Material2">
      <a:dk1>
        <a:srgbClr val="202020"/>
      </a:dk1>
      <a:lt1>
        <a:srgbClr val="FFFFFF"/>
      </a:lt1>
      <a:dk2>
        <a:srgbClr val="757575"/>
      </a:dk2>
      <a:lt2>
        <a:srgbClr val="E7E6E6"/>
      </a:lt2>
      <a:accent1>
        <a:srgbClr val="303F9F"/>
      </a:accent1>
      <a:accent2>
        <a:srgbClr val="FF4081"/>
      </a:accent2>
      <a:accent3>
        <a:srgbClr val="757575"/>
      </a:accent3>
      <a:accent4>
        <a:srgbClr val="5A76FF"/>
      </a:accent4>
      <a:accent5>
        <a:srgbClr val="C5CAE9"/>
      </a:accent5>
      <a:accent6>
        <a:srgbClr val="70AD47"/>
      </a:accent6>
      <a:hlink>
        <a:srgbClr val="0563C1"/>
      </a:hlink>
      <a:folHlink>
        <a:srgbClr val="954F72"/>
      </a:folHlink>
    </a:clrScheme>
    <a:fontScheme name="ヒラギノ角ゴ+Avenir">
      <a:majorFont>
        <a:latin typeface="Avenir Next"/>
        <a:ea typeface="Hiragino Kaku Gothic ProN W3"/>
        <a:cs typeface=""/>
      </a:majorFont>
      <a:minorFont>
        <a:latin typeface="Avenir Next"/>
        <a:ea typeface="Hiragino Kaku Gothic ProN W3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LP2019_Uchiyama 1" id="{9A9C1121-730D-3141-AD75-A687674016A0}" vid="{2AEB981F-3BB8-B74E-A64B-0AF549FA0E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テーマ</Template>
  <TotalTime>3768</TotalTime>
  <Words>543</Words>
  <Application>Microsoft Macintosh PowerPoint</Application>
  <PresentationFormat>ユーザー設定</PresentationFormat>
  <Paragraphs>80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Hiragino Kaku Gothic ProN W3</vt:lpstr>
      <vt:lpstr>Meiryo</vt:lpstr>
      <vt:lpstr>Yu Gothic</vt:lpstr>
      <vt:lpstr>Arial</vt:lpstr>
      <vt:lpstr>Avenir Next</vt:lpstr>
      <vt:lpstr>Calibri</vt:lpstr>
      <vt:lpstr>Cambria Math</vt:lpstr>
      <vt:lpstr>Cavolini</vt:lpstr>
      <vt:lpstr>Times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栗林　樹生</dc:creator>
  <cp:lastModifiedBy>栗林　樹生</cp:lastModifiedBy>
  <cp:revision>197</cp:revision>
  <cp:lastPrinted>2022-11-16T05:49:57Z</cp:lastPrinted>
  <dcterms:created xsi:type="dcterms:W3CDTF">2022-11-14T10:43:30Z</dcterms:created>
  <dcterms:modified xsi:type="dcterms:W3CDTF">2022-11-17T03:40:55Z</dcterms:modified>
</cp:coreProperties>
</file>